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6" r:id="rId3"/>
    <p:sldId id="258" r:id="rId4"/>
    <p:sldId id="259" r:id="rId5"/>
    <p:sldId id="283" r:id="rId6"/>
    <p:sldId id="376" r:id="rId7"/>
    <p:sldId id="276" r:id="rId8"/>
    <p:sldId id="325" r:id="rId9"/>
    <p:sldId id="281" r:id="rId10"/>
    <p:sldId id="416" r:id="rId11"/>
    <p:sldId id="417" r:id="rId12"/>
    <p:sldId id="282" r:id="rId13"/>
    <p:sldId id="418" r:id="rId14"/>
    <p:sldId id="304" r:id="rId15"/>
    <p:sldId id="419" r:id="rId16"/>
    <p:sldId id="277" r:id="rId17"/>
    <p:sldId id="358" r:id="rId19"/>
    <p:sldId id="400" r:id="rId20"/>
    <p:sldId id="357" r:id="rId21"/>
    <p:sldId id="349" r:id="rId22"/>
    <p:sldId id="350" r:id="rId23"/>
    <p:sldId id="354" r:id="rId24"/>
    <p:sldId id="355" r:id="rId25"/>
    <p:sldId id="356" r:id="rId26"/>
    <p:sldId id="351" r:id="rId27"/>
    <p:sldId id="352" r:id="rId28"/>
    <p:sldId id="278" r:id="rId29"/>
    <p:sldId id="306" r:id="rId30"/>
    <p:sldId id="305" r:id="rId31"/>
    <p:sldId id="440" r:id="rId32"/>
    <p:sldId id="279" r:id="rId33"/>
    <p:sldId id="307" r:id="rId34"/>
    <p:sldId id="308" r:id="rId35"/>
    <p:sldId id="445" r:id="rId36"/>
    <p:sldId id="309" r:id="rId37"/>
  </p:sldIdLst>
  <p:sldSz cx="12192000" cy="6858000"/>
  <p:notesSz cx="6858000" cy="9144000"/>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4B0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68" y="6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1" Type="http://schemas.openxmlformats.org/officeDocument/2006/relationships/tags" Target="tags/tag40.xml"/><Relationship Id="rId40" Type="http://schemas.openxmlformats.org/officeDocument/2006/relationships/tableStyles" Target="tableStyles.xml"/><Relationship Id="rId4" Type="http://schemas.openxmlformats.org/officeDocument/2006/relationships/slide" Target="slides/slide2.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notesMaster" Target="notesMasters/notesMaster1.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左图所示便是残差结构。</a:t>
            </a:r>
            <a:r>
              <a:rPr lang="en-US" altLang="zh-CN"/>
              <a:t> </a:t>
            </a:r>
            <a:endParaRPr lang="en-US" altLang="zh-CN"/>
          </a:p>
          <a:p>
            <a:endParaRPr lang="en-US" altLang="zh-CN"/>
          </a:p>
          <a:p>
            <a:r>
              <a:rPr lang="zh-CN" altLang="en-US"/>
              <a:t>所谓的残差结构是在正常网络的结构中，增加一个分支结构，这样网络的输出便不再是</a:t>
            </a:r>
            <a:r>
              <a:rPr lang="en-US" altLang="zh-CN"/>
              <a:t>F\left ( x \right )</a:t>
            </a:r>
            <a:r>
              <a:rPr lang="zh-CN" altLang="en-US"/>
              <a:t>，而是</a:t>
            </a:r>
            <a:r>
              <a:rPr lang="en-US" altLang="zh-CN"/>
              <a:t>F\left ( x \right )+x</a:t>
            </a:r>
            <a:r>
              <a:rPr lang="zh-CN" altLang="en-US"/>
              <a:t>。</a:t>
            </a:r>
            <a:endParaRPr lang="zh-CN" altLang="en-US"/>
          </a:p>
          <a:p>
            <a:endParaRPr lang="en-US" altLang="zh-CN"/>
          </a:p>
          <a:p>
            <a:r>
              <a:rPr lang="en-US" altLang="zh-CN"/>
              <a:t>ResNet50</a:t>
            </a:r>
            <a:r>
              <a:rPr lang="zh-CN" altLang="en-US"/>
              <a:t>中在残差结构中引入了</a:t>
            </a:r>
            <a:r>
              <a:rPr lang="en-US" altLang="zh-CN"/>
              <a:t>Bottleneck</a:t>
            </a:r>
            <a:r>
              <a:rPr lang="zh-CN" altLang="en-US"/>
              <a:t>结构（瓶颈层），目的是降低参数的数目（多个小尺寸卷积代替一个大尺寸卷积）。</a:t>
            </a:r>
            <a:endParaRPr lang="zh-CN" altLang="en-US"/>
          </a:p>
          <a:p>
            <a:endParaRPr lang="en-US" altLang="zh-CN"/>
          </a:p>
          <a:p>
            <a:r>
              <a:rPr lang="en-US" altLang="zh-CN"/>
              <a:t>1</a:t>
            </a:r>
            <a:r>
              <a:rPr lang="zh-CN" altLang="en-US"/>
              <a:t>、直接使用</a:t>
            </a:r>
            <a:r>
              <a:rPr lang="en-US" altLang="zh-CN"/>
              <a:t> 3x3 </a:t>
            </a:r>
            <a:r>
              <a:rPr lang="zh-CN" altLang="en-US"/>
              <a:t>的卷积核。</a:t>
            </a:r>
            <a:r>
              <a:rPr lang="en-US" altLang="zh-CN"/>
              <a:t>256 </a:t>
            </a:r>
            <a:r>
              <a:rPr lang="zh-CN" altLang="en-US"/>
              <a:t>维的输入直接经过一个</a:t>
            </a:r>
            <a:r>
              <a:rPr lang="en-US" altLang="zh-CN"/>
              <a:t> 3</a:t>
            </a:r>
            <a:r>
              <a:rPr lang="en-US" altLang="en-US"/>
              <a:t>×</a:t>
            </a:r>
            <a:r>
              <a:rPr lang="en-US" altLang="zh-CN"/>
              <a:t>3</a:t>
            </a:r>
            <a:r>
              <a:rPr lang="en-US" altLang="en-US"/>
              <a:t>×</a:t>
            </a:r>
            <a:r>
              <a:rPr lang="en-US" altLang="zh-CN"/>
              <a:t>256 </a:t>
            </a:r>
            <a:r>
              <a:rPr lang="zh-CN" altLang="en-US"/>
              <a:t>的卷积层，输出一个</a:t>
            </a:r>
            <a:r>
              <a:rPr lang="en-US" altLang="zh-CN"/>
              <a:t>256</a:t>
            </a:r>
            <a:r>
              <a:rPr lang="zh-CN" altLang="en-US"/>
              <a:t>维的</a:t>
            </a:r>
            <a:r>
              <a:rPr lang="en-US" altLang="zh-CN"/>
              <a:t> feature map</a:t>
            </a:r>
            <a:r>
              <a:rPr lang="zh-CN" altLang="en-US"/>
              <a:t>，那么参数量为：</a:t>
            </a:r>
            <a:r>
              <a:rPr lang="en-US" altLang="zh-CN"/>
              <a:t>256</a:t>
            </a:r>
            <a:r>
              <a:rPr lang="en-US" altLang="en-US"/>
              <a:t>×</a:t>
            </a:r>
            <a:r>
              <a:rPr lang="en-US" altLang="zh-CN"/>
              <a:t>3</a:t>
            </a:r>
            <a:r>
              <a:rPr lang="en-US" altLang="en-US"/>
              <a:t>×</a:t>
            </a:r>
            <a:r>
              <a:rPr lang="en-US" altLang="zh-CN"/>
              <a:t>3</a:t>
            </a:r>
            <a:r>
              <a:rPr lang="en-US" altLang="en-US"/>
              <a:t>×</a:t>
            </a:r>
            <a:r>
              <a:rPr lang="en-US" altLang="zh-CN"/>
              <a:t>256 = 589824 </a:t>
            </a:r>
            <a:r>
              <a:rPr lang="zh-CN" altLang="en-US"/>
              <a:t>。</a:t>
            </a:r>
            <a:endParaRPr lang="zh-CN" altLang="en-US"/>
          </a:p>
          <a:p>
            <a:endParaRPr lang="en-US" altLang="zh-CN"/>
          </a:p>
          <a:p>
            <a:r>
              <a:rPr lang="en-US" altLang="zh-CN"/>
              <a:t>2</a:t>
            </a:r>
            <a:r>
              <a:rPr lang="zh-CN" altLang="en-US"/>
              <a:t>、先经过</a:t>
            </a:r>
            <a:r>
              <a:rPr lang="en-US" altLang="zh-CN"/>
              <a:t> 1x1 </a:t>
            </a:r>
            <a:r>
              <a:rPr lang="zh-CN" altLang="en-US"/>
              <a:t>的卷积核，再经过</a:t>
            </a:r>
            <a:r>
              <a:rPr lang="en-US" altLang="zh-CN"/>
              <a:t> 3x3 </a:t>
            </a:r>
            <a:r>
              <a:rPr lang="zh-CN" altLang="en-US"/>
              <a:t>卷积核，最后经过一个</a:t>
            </a:r>
            <a:r>
              <a:rPr lang="en-US" altLang="zh-CN"/>
              <a:t> 1x1 </a:t>
            </a:r>
            <a:r>
              <a:rPr lang="zh-CN" altLang="en-US"/>
              <a:t>卷积核。</a:t>
            </a:r>
            <a:r>
              <a:rPr lang="en-US" altLang="zh-CN"/>
              <a:t> 256 </a:t>
            </a:r>
            <a:r>
              <a:rPr lang="zh-CN" altLang="en-US"/>
              <a:t>维的输入先经过一个</a:t>
            </a:r>
            <a:r>
              <a:rPr lang="en-US" altLang="zh-CN"/>
              <a:t> 1</a:t>
            </a:r>
            <a:r>
              <a:rPr lang="en-US" altLang="en-US"/>
              <a:t>×</a:t>
            </a:r>
            <a:r>
              <a:rPr lang="en-US" altLang="zh-CN"/>
              <a:t>1</a:t>
            </a:r>
            <a:r>
              <a:rPr lang="en-US" altLang="en-US"/>
              <a:t>×</a:t>
            </a:r>
            <a:r>
              <a:rPr lang="en-US" altLang="zh-CN"/>
              <a:t>64 </a:t>
            </a:r>
            <a:r>
              <a:rPr lang="zh-CN" altLang="en-US"/>
              <a:t>的卷积层，再经过一个</a:t>
            </a:r>
            <a:r>
              <a:rPr lang="en-US" altLang="zh-CN"/>
              <a:t> 3x3x64 </a:t>
            </a:r>
            <a:r>
              <a:rPr lang="zh-CN" altLang="en-US"/>
              <a:t>的卷积层，最后经过</a:t>
            </a:r>
            <a:r>
              <a:rPr lang="en-US" altLang="zh-CN"/>
              <a:t> 1x1x256 </a:t>
            </a:r>
            <a:r>
              <a:rPr lang="zh-CN" altLang="en-US"/>
              <a:t>的卷积层，则总参数量为：</a:t>
            </a:r>
            <a:r>
              <a:rPr lang="en-US" altLang="zh-CN"/>
              <a:t>256</a:t>
            </a:r>
            <a:r>
              <a:rPr lang="en-US" altLang="en-US"/>
              <a:t>×</a:t>
            </a:r>
            <a:r>
              <a:rPr lang="en-US" altLang="zh-CN"/>
              <a:t>1</a:t>
            </a:r>
            <a:r>
              <a:rPr lang="en-US" altLang="en-US"/>
              <a:t>×</a:t>
            </a:r>
            <a:r>
              <a:rPr lang="en-US" altLang="zh-CN"/>
              <a:t>1</a:t>
            </a:r>
            <a:r>
              <a:rPr lang="en-US" altLang="en-US"/>
              <a:t>×</a:t>
            </a:r>
            <a:r>
              <a:rPr lang="en-US" altLang="zh-CN"/>
              <a:t>64 + 64</a:t>
            </a:r>
            <a:r>
              <a:rPr lang="en-US" altLang="en-US"/>
              <a:t>×</a:t>
            </a:r>
            <a:r>
              <a:rPr lang="en-US" altLang="zh-CN"/>
              <a:t>3</a:t>
            </a:r>
            <a:r>
              <a:rPr lang="en-US" altLang="en-US"/>
              <a:t>×</a:t>
            </a:r>
            <a:r>
              <a:rPr lang="en-US" altLang="zh-CN"/>
              <a:t>3</a:t>
            </a:r>
            <a:r>
              <a:rPr lang="en-US" altLang="en-US"/>
              <a:t>×</a:t>
            </a:r>
            <a:r>
              <a:rPr lang="en-US" altLang="zh-CN"/>
              <a:t>64 + 64</a:t>
            </a:r>
            <a:r>
              <a:rPr lang="en-US" altLang="en-US"/>
              <a:t>×</a:t>
            </a:r>
            <a:r>
              <a:rPr lang="en-US" altLang="zh-CN"/>
              <a:t>1</a:t>
            </a:r>
            <a:r>
              <a:rPr lang="en-US" altLang="en-US"/>
              <a:t>×</a:t>
            </a:r>
            <a:r>
              <a:rPr lang="en-US" altLang="zh-CN"/>
              <a:t>1</a:t>
            </a:r>
            <a:r>
              <a:rPr lang="en-US" altLang="en-US"/>
              <a:t>×</a:t>
            </a:r>
            <a:r>
              <a:rPr lang="en-US" altLang="zh-CN"/>
              <a:t>256 = 69632</a:t>
            </a:r>
            <a:endParaRPr lang="en-US" altLang="zh-CN"/>
          </a:p>
          <a:p>
            <a:endParaRPr lang="en-US" altLang="zh-CN"/>
          </a:p>
          <a:p>
            <a:r>
              <a:rPr lang="zh-CN" altLang="en-US"/>
              <a:t>通过对比，可以看出第二种的参数量远少于第一种的参数量。</a:t>
            </a:r>
            <a:endParaRPr lang="zh-CN" altLang="en-US"/>
          </a:p>
          <a:p>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如图所示，</a:t>
            </a:r>
            <a:r>
              <a:rPr lang="en-US" altLang="zh-CN"/>
              <a:t>resnet50</a:t>
            </a:r>
            <a:r>
              <a:rPr lang="zh-CN" altLang="en-US"/>
              <a:t>网络从</a:t>
            </a:r>
            <a:r>
              <a:rPr lang="en-US" altLang="zh-CN"/>
              <a:t>input-&gt;stage0-&gt;stage1-&gt;stage2-&gt;stage3-&gt;stage4-&gt;output</a:t>
            </a:r>
            <a:endParaRPr lang="en-US" altLang="zh-CN"/>
          </a:p>
          <a:p>
            <a:endParaRPr lang="en-US" altLang="zh-CN"/>
          </a:p>
          <a:p>
            <a:r>
              <a:rPr lang="en-US" altLang="zh-CN"/>
              <a:t>stage0</a:t>
            </a:r>
            <a:r>
              <a:rPr lang="zh-CN" altLang="en-US"/>
              <a:t>比较简单，输入由（</a:t>
            </a:r>
            <a:r>
              <a:rPr lang="en-US" altLang="zh-CN"/>
              <a:t>3</a:t>
            </a:r>
            <a:r>
              <a:rPr lang="zh-CN" altLang="en-US"/>
              <a:t>，</a:t>
            </a:r>
            <a:r>
              <a:rPr lang="en-US" altLang="zh-CN"/>
              <a:t>224</a:t>
            </a:r>
            <a:r>
              <a:rPr lang="zh-CN" altLang="en-US"/>
              <a:t>，</a:t>
            </a:r>
            <a:r>
              <a:rPr lang="en-US" altLang="zh-CN"/>
              <a:t>224</a:t>
            </a:r>
            <a:r>
              <a:rPr lang="zh-CN" altLang="en-US"/>
              <a:t>）经过</a:t>
            </a:r>
            <a:r>
              <a:rPr lang="en-US" altLang="zh-CN"/>
              <a:t>64</a:t>
            </a:r>
            <a:r>
              <a:rPr lang="zh-CN" altLang="en-US"/>
              <a:t>个大小为（</a:t>
            </a:r>
            <a:r>
              <a:rPr lang="en-US" altLang="zh-CN"/>
              <a:t>7</a:t>
            </a:r>
            <a:r>
              <a:rPr lang="zh-CN" altLang="en-US"/>
              <a:t>，</a:t>
            </a:r>
            <a:r>
              <a:rPr lang="en-US" altLang="zh-CN"/>
              <a:t>7</a:t>
            </a:r>
            <a:r>
              <a:rPr lang="zh-CN" altLang="en-US"/>
              <a:t>）、步长为</a:t>
            </a:r>
            <a:r>
              <a:rPr lang="en-US" altLang="zh-CN"/>
              <a:t>2</a:t>
            </a:r>
            <a:r>
              <a:rPr lang="zh-CN" altLang="en-US"/>
              <a:t>的卷积核，</a:t>
            </a:r>
            <a:endParaRPr lang="zh-CN" altLang="en-US"/>
          </a:p>
          <a:p>
            <a:endParaRPr lang="en-US" altLang="zh-CN"/>
          </a:p>
          <a:p>
            <a:r>
              <a:rPr lang="zh-CN" altLang="en-US"/>
              <a:t>此时输出通道数为</a:t>
            </a:r>
            <a:r>
              <a:rPr lang="en-US" altLang="zh-CN"/>
              <a:t>64</a:t>
            </a:r>
            <a:r>
              <a:rPr lang="zh-CN" altLang="en-US"/>
              <a:t>（卷积层输出的特征图数目等于卷积核的数量</a:t>
            </a:r>
            <a:r>
              <a:rPr lang="en-US" altLang="zh-CN"/>
              <a:t> </a:t>
            </a:r>
            <a:r>
              <a:rPr lang="zh-CN" altLang="en-US"/>
              <a:t>）。</a:t>
            </a:r>
            <a:endParaRPr lang="zh-CN" altLang="en-US"/>
          </a:p>
          <a:p>
            <a:endParaRPr lang="en-US" altLang="zh-CN"/>
          </a:p>
          <a:p>
            <a:r>
              <a:rPr lang="zh-CN" altLang="en-US"/>
              <a:t>接着经过</a:t>
            </a:r>
            <a:r>
              <a:rPr lang="en-US" altLang="zh-CN"/>
              <a:t>BN</a:t>
            </a:r>
            <a:r>
              <a:rPr lang="zh-CN" altLang="en-US"/>
              <a:t>层（</a:t>
            </a:r>
            <a:r>
              <a:rPr lang="en-US" altLang="zh-CN"/>
              <a:t>Batch Normalization</a:t>
            </a:r>
            <a:r>
              <a:rPr lang="zh-CN" altLang="en-US"/>
              <a:t>），批量归一化层是一种常用于深度神经网络中的正则化技术，</a:t>
            </a:r>
            <a:r>
              <a:rPr lang="en-US" altLang="zh-CN"/>
              <a:t>BN</a:t>
            </a:r>
            <a:r>
              <a:rPr lang="zh-CN" altLang="en-US"/>
              <a:t>层可以加速神经网络的训练过程，可以使得网络中的梯度在反向传播过程中更加稳定。</a:t>
            </a:r>
            <a:r>
              <a:rPr lang="en-US" altLang="zh-CN"/>
              <a:t>RELU</a:t>
            </a:r>
            <a:r>
              <a:rPr lang="zh-CN" altLang="en-US"/>
              <a:t>是激活函数。</a:t>
            </a:r>
            <a:endParaRPr lang="zh-CN" altLang="en-US"/>
          </a:p>
          <a:p>
            <a:endParaRPr lang="en-US" altLang="zh-CN"/>
          </a:p>
          <a:p>
            <a:r>
              <a:rPr lang="zh-CN" altLang="en-US"/>
              <a:t>最后经过最大池化层，其中</a:t>
            </a:r>
            <a:r>
              <a:rPr lang="en-US" altLang="zh-CN"/>
              <a:t>kernel</a:t>
            </a:r>
            <a:r>
              <a:rPr lang="zh-CN" altLang="en-US"/>
              <a:t>大小为</a:t>
            </a:r>
            <a:r>
              <a:rPr lang="en-US" altLang="zh-CN"/>
              <a:t>3</a:t>
            </a:r>
            <a:r>
              <a:rPr lang="en-US" altLang="en-US"/>
              <a:t>×</a:t>
            </a:r>
            <a:r>
              <a:rPr lang="en-US" altLang="zh-CN"/>
              <a:t>3</a:t>
            </a:r>
            <a:r>
              <a:rPr lang="zh-CN" altLang="en-US"/>
              <a:t>，步长为</a:t>
            </a:r>
            <a:r>
              <a:rPr lang="en-US" altLang="zh-CN"/>
              <a:t>2</a:t>
            </a:r>
            <a:r>
              <a:rPr lang="zh-CN" altLang="en-US"/>
              <a:t>。最后输出的尺寸为</a:t>
            </a:r>
            <a:r>
              <a:rPr lang="en-US" altLang="zh-CN"/>
              <a:t>224/2/2=56</a:t>
            </a:r>
            <a:r>
              <a:rPr lang="zh-CN" altLang="en-US"/>
              <a:t>。</a:t>
            </a:r>
            <a:endParaRPr lang="zh-CN" altLang="en-US"/>
          </a:p>
          <a:p>
            <a:endParaRPr lang="en-US" altLang="zh-CN"/>
          </a:p>
          <a:p>
            <a:r>
              <a:rPr lang="zh-CN" altLang="en-US"/>
              <a:t>总体来说，经过</a:t>
            </a:r>
            <a:r>
              <a:rPr lang="en-US" altLang="zh-CN"/>
              <a:t>stage0</a:t>
            </a:r>
            <a:r>
              <a:rPr lang="zh-CN" altLang="en-US"/>
              <a:t>，形状由（</a:t>
            </a:r>
            <a:r>
              <a:rPr lang="en-US" altLang="zh-CN"/>
              <a:t>3</a:t>
            </a:r>
            <a:r>
              <a:rPr lang="zh-CN" altLang="en-US"/>
              <a:t>，</a:t>
            </a:r>
            <a:r>
              <a:rPr lang="en-US" altLang="zh-CN"/>
              <a:t>224</a:t>
            </a:r>
            <a:r>
              <a:rPr lang="zh-CN" altLang="en-US"/>
              <a:t>，</a:t>
            </a:r>
            <a:r>
              <a:rPr lang="en-US" altLang="zh-CN"/>
              <a:t>224</a:t>
            </a:r>
            <a:r>
              <a:rPr lang="zh-CN" altLang="en-US"/>
              <a:t>）</a:t>
            </a:r>
            <a:r>
              <a:rPr lang="en-US" altLang="zh-CN"/>
              <a:t>-&gt;</a:t>
            </a:r>
            <a:r>
              <a:rPr lang="zh-CN" altLang="en-US"/>
              <a:t>（</a:t>
            </a:r>
            <a:r>
              <a:rPr lang="en-US" altLang="zh-CN"/>
              <a:t>64</a:t>
            </a:r>
            <a:r>
              <a:rPr lang="zh-CN" altLang="en-US"/>
              <a:t>，</a:t>
            </a:r>
            <a:r>
              <a:rPr lang="en-US" altLang="zh-CN"/>
              <a:t>56</a:t>
            </a:r>
            <a:r>
              <a:rPr lang="zh-CN" altLang="en-US"/>
              <a:t>，</a:t>
            </a:r>
            <a:r>
              <a:rPr lang="en-US" altLang="zh-CN"/>
              <a:t>56</a:t>
            </a:r>
            <a:r>
              <a:rPr lang="zh-CN" altLang="en-US"/>
              <a:t>）。</a:t>
            </a:r>
            <a:endParaRPr lang="zh-CN" altLang="en-US"/>
          </a:p>
          <a:p>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Backbone:</a:t>
            </a:r>
            <a:endParaRPr lang="en-US" altLang="zh-CN"/>
          </a:p>
          <a:p>
            <a:endParaRPr lang="en-US" altLang="zh-CN"/>
          </a:p>
          <a:p>
            <a:r>
              <a:rPr lang="en-US" altLang="zh-CN"/>
              <a:t>ResNet-50: Acts as the feature extractor.</a:t>
            </a:r>
            <a:endParaRPr lang="en-US" altLang="zh-CN"/>
          </a:p>
          <a:p>
            <a:r>
              <a:rPr lang="en-US" altLang="zh-CN"/>
              <a:t>Output Stride: Reduces the spatial resolution by a factor of 32 for efficiency.</a:t>
            </a:r>
            <a:endParaRPr lang="en-US" altLang="zh-CN"/>
          </a:p>
          <a:p>
            <a:r>
              <a:rPr lang="en-US" altLang="zh-CN"/>
              <a:t>Decoder:</a:t>
            </a:r>
            <a:endParaRPr lang="en-US" altLang="zh-CN"/>
          </a:p>
          <a:p>
            <a:endParaRPr lang="en-US" altLang="zh-CN"/>
          </a:p>
          <a:p>
            <a:r>
              <a:rPr lang="en-US" altLang="zh-CN"/>
              <a:t>Feature Key: Uses the res5 layer output from ResNet.</a:t>
            </a:r>
            <a:endParaRPr lang="en-US" altLang="zh-CN"/>
          </a:p>
          <a:p>
            <a:r>
              <a:rPr lang="en-US" altLang="zh-CN"/>
              <a:t>Decoder Channels: Processes features with 256 channels.</a:t>
            </a:r>
            <a:endParaRPr lang="en-US" altLang="zh-CN"/>
          </a:p>
          <a:p>
            <a:r>
              <a:rPr lang="en-US" altLang="zh-CN"/>
              <a:t>ASPP (Atrous Spatial Pyramid Pooling):</a:t>
            </a:r>
            <a:endParaRPr lang="en-US" altLang="zh-CN"/>
          </a:p>
          <a:p>
            <a:r>
              <a:rPr lang="en-US" altLang="zh-CN"/>
              <a:t>Captures multi-scale context using atrous rates of 3, 6, and 9.</a:t>
            </a:r>
            <a:endParaRPr lang="en-US" altLang="zh-CN"/>
          </a:p>
          <a:p>
            <a:r>
              <a:rPr lang="en-US" altLang="zh-CN"/>
              <a:t>Panoptic-DeepLab:</a:t>
            </a:r>
            <a:endParaRPr lang="en-US" altLang="zh-CN"/>
          </a:p>
          <a:p>
            <a:endParaRPr lang="en-US" altLang="zh-CN"/>
          </a:p>
          <a:p>
            <a:r>
              <a:rPr lang="en-US" altLang="zh-CN"/>
              <a:t>Low-Level Features:</a:t>
            </a:r>
            <a:endParaRPr lang="en-US" altLang="zh-CN"/>
          </a:p>
          <a:p>
            <a:r>
              <a:rPr lang="en-US" altLang="zh-CN"/>
              <a:t>From res3: Projects features into 64 channels.</a:t>
            </a:r>
            <a:endParaRPr lang="en-US" altLang="zh-CN"/>
          </a:p>
          <a:p>
            <a:r>
              <a:rPr lang="en-US" altLang="zh-CN"/>
              <a:t>From res2: Projects features into 32 channels.</a:t>
            </a:r>
            <a:endParaRPr lang="en-US" altLang="zh-CN"/>
          </a:p>
          <a:p>
            <a:r>
              <a:rPr lang="en-US" altLang="zh-CN"/>
              <a:t>Instance Segmentation:</a:t>
            </a:r>
            <a:endParaRPr lang="en-US" altLang="zh-CN"/>
          </a:p>
          <a:p>
            <a:r>
              <a:rPr lang="en-US" altLang="zh-CN"/>
              <a:t>Low-Level Overrides:</a:t>
            </a:r>
            <a:endParaRPr lang="en-US" altLang="zh-CN"/>
          </a:p>
          <a:p>
            <a:r>
              <a:rPr lang="en-US" altLang="zh-CN"/>
              <a:t>From res3: Projects features into 32 channels.</a:t>
            </a:r>
            <a:endParaRPr lang="en-US" altLang="zh-CN"/>
          </a:p>
          <a:p>
            <a:r>
              <a:rPr lang="en-US" altLang="zh-CN"/>
              <a:t>From res2: Projects features into 16 channels.</a:t>
            </a:r>
            <a:endParaRPr lang="en-US" altLang="zh-CN"/>
          </a:p>
          <a:p>
            <a:r>
              <a:rPr lang="en-US" altLang="zh-CN"/>
              <a:t>Instance Decoder Override:</a:t>
            </a:r>
            <a:endParaRPr lang="en-US" altLang="zh-CN"/>
          </a:p>
          <a:p>
            <a:r>
              <a:rPr lang="en-US" altLang="zh-CN"/>
              <a:t>Processes features from res5 with 128 decoder channels.</a:t>
            </a:r>
            <a:endParaRPr lang="en-US" altLang="zh-CN"/>
          </a:p>
          <a:p>
            <a:r>
              <a:rPr lang="en-US" altLang="zh-CN"/>
              <a:t>Uses atrous rates of 3, 6, and 9.</a:t>
            </a:r>
            <a:endParaRPr lang="en-US" altLang="zh-CN"/>
          </a:p>
          <a:p>
            <a:r>
              <a:rPr lang="en-US" altLang="zh-CN"/>
              <a:t>Center Head:</a:t>
            </a:r>
            <a:endParaRPr lang="en-US" altLang="zh-CN"/>
          </a:p>
          <a:p>
            <a:r>
              <a:rPr lang="en-US" altLang="zh-CN"/>
              <a:t>Predicts instance centers with 1 output channel.</a:t>
            </a:r>
            <a:endParaRPr lang="en-US" altLang="zh-CN"/>
          </a:p>
          <a:p>
            <a:r>
              <a:rPr lang="en-US" altLang="zh-CN"/>
              <a:t>Uses 32 head channels for feature processing.</a:t>
            </a:r>
            <a:endParaRPr lang="en-US" altLang="zh-CN"/>
          </a:p>
          <a:p>
            <a:r>
              <a:rPr lang="en-US" altLang="zh-CN"/>
              <a:t>Regression Head:</a:t>
            </a:r>
            <a:endParaRPr lang="en-US" altLang="zh-CN"/>
          </a:p>
          <a:p>
            <a:r>
              <a:rPr lang="en-US" altLang="zh-CN"/>
              <a:t>Predicts instance sizes with 2 output channels.</a:t>
            </a:r>
            <a:endParaRPr lang="en-US" altLang="zh-CN"/>
          </a:p>
          <a:p>
            <a:r>
              <a:rPr lang="en-US" altLang="zh-CN"/>
              <a:t>Uses 32 head channels for feature processing.</a:t>
            </a:r>
            <a:endParaRPr lang="en-US" altLang="zh-CN"/>
          </a:p>
          <a:p>
            <a:r>
              <a:rPr lang="en-US" altLang="zh-CN"/>
              <a:t>Semantic Segmentation:</a:t>
            </a:r>
            <a:endParaRPr lang="en-US" altLang="zh-CN"/>
          </a:p>
          <a:p>
            <a:r>
              <a:rPr lang="en-US" altLang="zh-CN"/>
              <a:t>Semantic Head:</a:t>
            </a:r>
            <a:endParaRPr lang="en-US" altLang="zh-CN"/>
          </a:p>
          <a:p>
            <a:r>
              <a:rPr lang="en-US" altLang="zh-CN"/>
              <a:t>Outputs 19 semantic classes.</a:t>
            </a:r>
            <a:endParaRPr lang="en-US" altLang="zh-CN"/>
          </a:p>
          <a:p>
            <a:r>
              <a:rPr lang="en-US" altLang="zh-CN"/>
              <a:t>Uses 256 head channels for processing.</a:t>
            </a:r>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Semantic Loss (</a:t>
            </a:r>
            <a:r>
              <a:rPr lang="zh-CN" altLang="en-US"/>
              <a:t>语义损失</a:t>
            </a:r>
            <a:r>
              <a:rPr lang="en-US" altLang="zh-CN"/>
              <a:t>):</a:t>
            </a:r>
            <a:endParaRPr lang="en-US" altLang="zh-CN"/>
          </a:p>
          <a:p>
            <a:r>
              <a:rPr lang="zh-CN" altLang="en-US"/>
              <a:t>语义损失是语义分割中最主要的损失函数之一。</a:t>
            </a:r>
            <a:endParaRPr lang="zh-CN" altLang="en-US"/>
          </a:p>
          <a:p>
            <a:r>
              <a:rPr lang="zh-CN" altLang="en-US"/>
              <a:t>它衡量的是每个像素点分类的准确性，通常使用交叉熵损失（</a:t>
            </a:r>
            <a:r>
              <a:rPr lang="en-US" altLang="zh-CN"/>
              <a:t>Cross-Entropy Loss</a:t>
            </a:r>
            <a:r>
              <a:rPr lang="zh-CN" altLang="en-US"/>
              <a:t>）来计算。</a:t>
            </a:r>
            <a:endParaRPr lang="zh-CN" altLang="en-US"/>
          </a:p>
          <a:p>
            <a:r>
              <a:rPr lang="zh-CN" altLang="en-US"/>
              <a:t>对于每一个像素，如果它被正确地分配到了其所属的类别，则损失值较低；反之，错误分类会导致较高的损失值。</a:t>
            </a:r>
            <a:endParaRPr lang="zh-CN" altLang="en-US"/>
          </a:p>
          <a:p>
            <a:r>
              <a:rPr lang="zh-CN" altLang="en-US"/>
              <a:t>在多类别分割任务中，这个损失确保了模型能够准确地区分不同类别的物体。</a:t>
            </a:r>
            <a:endParaRPr lang="zh-CN" altLang="en-US"/>
          </a:p>
          <a:p>
            <a:r>
              <a:rPr lang="en-US" altLang="zh-CN"/>
              <a:t>Regression Loss (</a:t>
            </a:r>
            <a:r>
              <a:rPr lang="zh-CN" altLang="en-US"/>
              <a:t>回归损失</a:t>
            </a:r>
            <a:r>
              <a:rPr lang="en-US" altLang="zh-CN"/>
              <a:t>):</a:t>
            </a:r>
            <a:endParaRPr lang="en-US" altLang="zh-CN"/>
          </a:p>
          <a:p>
            <a:r>
              <a:rPr lang="zh-CN" altLang="en-US"/>
              <a:t>回归损失一般用于需要估计连续值的任务，例如边界框坐标预测或距离预测。</a:t>
            </a:r>
            <a:endParaRPr lang="zh-CN" altLang="en-US"/>
          </a:p>
          <a:p>
            <a:r>
              <a:rPr lang="zh-CN" altLang="en-US"/>
              <a:t>在语义分割上下文中，这可能指的是对物体中心位置、边界框大小等几何属性进行回归的任务。</a:t>
            </a:r>
            <a:endParaRPr lang="zh-CN" altLang="en-US"/>
          </a:p>
          <a:p>
            <a:r>
              <a:rPr lang="zh-CN" altLang="en-US"/>
              <a:t>使用的损失函数可以是均方误差（</a:t>
            </a:r>
            <a:r>
              <a:rPr lang="en-US" altLang="zh-CN"/>
              <a:t>MSE</a:t>
            </a:r>
            <a:r>
              <a:rPr lang="zh-CN" altLang="en-US"/>
              <a:t>）、平滑</a:t>
            </a:r>
            <a:r>
              <a:rPr lang="en-US" altLang="zh-CN"/>
              <a:t>L1</a:t>
            </a:r>
            <a:r>
              <a:rPr lang="zh-CN" altLang="en-US"/>
              <a:t>损失（</a:t>
            </a:r>
            <a:r>
              <a:rPr lang="en-US" altLang="zh-CN"/>
              <a:t>Smooth L1 Loss</a:t>
            </a:r>
            <a:r>
              <a:rPr lang="zh-CN" altLang="en-US"/>
              <a:t>）等。</a:t>
            </a:r>
            <a:endParaRPr lang="zh-CN" altLang="en-US"/>
          </a:p>
          <a:p>
            <a:r>
              <a:rPr lang="zh-CN" altLang="en-US"/>
              <a:t>这个损失帮助模型更精确地定位物体的位置和形状。</a:t>
            </a:r>
            <a:endParaRPr lang="zh-CN" altLang="en-US"/>
          </a:p>
          <a:p>
            <a:r>
              <a:rPr lang="en-US" altLang="zh-CN"/>
              <a:t>Center Loss (</a:t>
            </a:r>
            <a:r>
              <a:rPr lang="zh-CN" altLang="en-US"/>
              <a:t>中心损失</a:t>
            </a:r>
            <a:r>
              <a:rPr lang="en-US" altLang="zh-CN"/>
              <a:t>):</a:t>
            </a:r>
            <a:endParaRPr lang="en-US" altLang="zh-CN"/>
          </a:p>
          <a:p>
            <a:r>
              <a:rPr lang="zh-CN" altLang="en-US"/>
              <a:t>中心损失主要用于辅助学习特征空间中的类别中心点。</a:t>
            </a:r>
            <a:endParaRPr lang="zh-CN" altLang="en-US"/>
          </a:p>
          <a:p>
            <a:r>
              <a:rPr lang="zh-CN" altLang="en-US"/>
              <a:t>在一些复杂的模型架构中，比如结合了实例分割和语义分割的模型，中心损失可以帮助模型学习到更加紧凑且区分度高的类别表示。</a:t>
            </a:r>
            <a:endParaRPr lang="zh-CN" altLang="en-US"/>
          </a:p>
          <a:p>
            <a:r>
              <a:rPr lang="zh-CN" altLang="en-US"/>
              <a:t>它鼓励同一种类的样本在特征空间中聚集在一起，同时保持不同种类间的分离。</a:t>
            </a:r>
            <a:endParaRPr lang="zh-CN" altLang="en-US"/>
          </a:p>
          <a:p>
            <a:r>
              <a:rPr lang="en-US" altLang="zh-CN"/>
              <a:t>Total Loss (</a:t>
            </a:r>
            <a:r>
              <a:rPr lang="zh-CN" altLang="en-US"/>
              <a:t>总损失</a:t>
            </a:r>
            <a:r>
              <a:rPr lang="en-US" altLang="zh-CN"/>
              <a:t>):</a:t>
            </a:r>
            <a:endParaRPr lang="en-US" altLang="zh-CN"/>
          </a:p>
          <a:p>
            <a:r>
              <a:rPr lang="zh-CN" altLang="en-US"/>
              <a:t>总损失是所有单独损失项的加权和。</a:t>
            </a:r>
            <a:endParaRPr lang="zh-CN" altLang="en-US"/>
          </a:p>
          <a:p>
            <a:r>
              <a:rPr lang="zh-CN" altLang="en-US"/>
              <a:t>它综合反映了模型在整个训练过程中对各个目标的达成情况。</a:t>
            </a:r>
            <a:endParaRPr lang="zh-CN" altLang="en-US"/>
          </a:p>
          <a:p>
            <a:r>
              <a:rPr lang="zh-CN" altLang="en-US"/>
              <a:t>不同损失项的权重可以根据具体任务的需求调整，以平衡各方面的表现。</a:t>
            </a:r>
            <a:endParaRPr lang="zh-CN" altLang="en-US"/>
          </a:p>
          <a:p>
            <a:r>
              <a:rPr lang="zh-CN" altLang="en-US"/>
              <a:t>最终，优化过程的目标是最小化这个总损失，从而提高模型的整体性能。</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"IoU=0.5:0.95"</a:t>
            </a:r>
            <a:r>
              <a:rPr lang="zh-CN" altLang="en-US"/>
              <a:t>意味着要计算多个不同</a:t>
            </a:r>
            <a:r>
              <a:rPr lang="en-US" altLang="zh-CN"/>
              <a:t>IoU</a:t>
            </a:r>
            <a:r>
              <a:rPr lang="zh-CN" altLang="en-US"/>
              <a:t>阈值下的</a:t>
            </a:r>
            <a:r>
              <a:rPr lang="en-US" altLang="zh-CN"/>
              <a:t>AP</a:t>
            </a:r>
            <a:r>
              <a:rPr lang="zh-CN" altLang="en-US"/>
              <a:t>，并取其平均值作为最终的评估结果。这里的</a:t>
            </a:r>
            <a:r>
              <a:rPr lang="en-US" altLang="zh-CN"/>
              <a:t>": "</a:t>
            </a:r>
            <a:r>
              <a:rPr lang="zh-CN" altLang="en-US"/>
              <a:t>表示的是一个范围和步长，即从</a:t>
            </a:r>
            <a:r>
              <a:rPr lang="en-US" altLang="zh-CN"/>
              <a:t>0.5</a:t>
            </a:r>
            <a:r>
              <a:rPr lang="zh-CN" altLang="en-US"/>
              <a:t>开始到</a:t>
            </a:r>
            <a:r>
              <a:rPr lang="en-US" altLang="zh-CN"/>
              <a:t>0.95</a:t>
            </a:r>
            <a:r>
              <a:rPr lang="zh-CN" altLang="en-US"/>
              <a:t>结束，以</a:t>
            </a:r>
            <a:r>
              <a:rPr lang="en-US" altLang="zh-CN"/>
              <a:t>0.05</a:t>
            </a:r>
            <a:r>
              <a:rPr lang="zh-CN" altLang="en-US"/>
              <a:t>为间隔，共有</a:t>
            </a:r>
            <a:r>
              <a:rPr lang="en-US" altLang="zh-CN"/>
              <a:t>10</a:t>
            </a:r>
            <a:r>
              <a:rPr lang="zh-CN" altLang="en-US"/>
              <a:t>个不同的</a:t>
            </a:r>
            <a:r>
              <a:rPr lang="en-US" altLang="zh-CN"/>
              <a:t>IoU</a:t>
            </a:r>
            <a:r>
              <a:rPr lang="zh-CN" altLang="en-US"/>
              <a:t>阈值（</a:t>
            </a:r>
            <a:r>
              <a:rPr lang="en-US" altLang="zh-CN"/>
              <a:t>0.50, 0.55, 0.60, ..., 0.95</a:t>
            </a:r>
            <a:r>
              <a:rPr lang="zh-CN" altLang="en-US"/>
              <a:t>）。对于每个</a:t>
            </a:r>
            <a:r>
              <a:rPr lang="en-US" altLang="zh-CN"/>
              <a:t>IoU</a:t>
            </a:r>
            <a:r>
              <a:rPr lang="zh-CN" altLang="en-US"/>
              <a:t>阈值，系统会计算一次</a:t>
            </a:r>
            <a:r>
              <a:rPr lang="en-US" altLang="zh-CN"/>
              <a:t>AP</a:t>
            </a:r>
            <a:r>
              <a:rPr lang="zh-CN" altLang="en-US"/>
              <a:t>，然后将这些</a:t>
            </a:r>
            <a:r>
              <a:rPr lang="en-US" altLang="zh-CN"/>
              <a:t>AP</a:t>
            </a:r>
            <a:r>
              <a:rPr lang="zh-CN" altLang="en-US"/>
              <a:t>值平均起来得到最终的</a:t>
            </a:r>
            <a:r>
              <a:rPr lang="en-US" altLang="zh-CN"/>
              <a:t>AP</a:t>
            </a:r>
            <a:endParaRPr lang="en-US" altLang="zh-CN"/>
          </a:p>
          <a:p>
            <a:br>
              <a:rPr lang="en-US" altLang="zh-CN"/>
            </a:br>
            <a:r>
              <a:rPr lang="en-US" altLang="zh-CN"/>
              <a:t>evaluation/ap/AP_Mask (0.30010018):</a:t>
            </a:r>
            <a:endParaRPr lang="en-US" altLang="zh-CN"/>
          </a:p>
          <a:p>
            <a:r>
              <a:rPr lang="en-US" altLang="zh-CN"/>
              <a:t>AP</a:t>
            </a:r>
            <a:r>
              <a:rPr lang="zh-CN" altLang="en-US"/>
              <a:t>代表平均精度（</a:t>
            </a:r>
            <a:r>
              <a:rPr lang="en-US" altLang="zh-CN"/>
              <a:t>Average Precision</a:t>
            </a:r>
            <a:r>
              <a:rPr lang="zh-CN" altLang="en-US"/>
              <a:t>），是物体检测和语义分割任务中常用的评价指标。</a:t>
            </a:r>
            <a:endParaRPr lang="zh-CN" altLang="en-US"/>
          </a:p>
          <a:p>
            <a:r>
              <a:rPr lang="en-US" altLang="zh-CN"/>
              <a:t>AP_Mask</a:t>
            </a:r>
            <a:r>
              <a:rPr lang="zh-CN" altLang="en-US"/>
              <a:t>特别指的是针对</a:t>
            </a:r>
            <a:r>
              <a:rPr lang="en-US" altLang="zh-CN"/>
              <a:t>mask</a:t>
            </a:r>
            <a:r>
              <a:rPr lang="zh-CN" altLang="en-US"/>
              <a:t>（即分割掩码）计算的平均精度，该值越高表示模型的分割越准确。</a:t>
            </a:r>
            <a:endParaRPr lang="zh-CN" altLang="en-US"/>
          </a:p>
          <a:p>
            <a:r>
              <a:rPr lang="en-US" altLang="zh-CN"/>
              <a:t>evaluation/iou/IoU (0.76356417):</a:t>
            </a:r>
            <a:endParaRPr lang="en-US" altLang="zh-CN"/>
          </a:p>
          <a:p>
            <a:r>
              <a:rPr lang="en-US" altLang="zh-CN"/>
              <a:t>IoU</a:t>
            </a:r>
            <a:r>
              <a:rPr lang="zh-CN" altLang="en-US"/>
              <a:t>代表交并比（</a:t>
            </a:r>
            <a:r>
              <a:rPr lang="en-US" altLang="zh-CN"/>
              <a:t>Intersection over Union</a:t>
            </a:r>
            <a:r>
              <a:rPr lang="zh-CN" altLang="en-US"/>
              <a:t>），用来衡量预测的分割区域与真实标签之间的重合程度。</a:t>
            </a:r>
            <a:endParaRPr lang="zh-CN" altLang="en-US"/>
          </a:p>
          <a:p>
            <a:r>
              <a:rPr lang="zh-CN" altLang="en-US"/>
              <a:t>这个值接近于</a:t>
            </a:r>
            <a:r>
              <a:rPr lang="en-US" altLang="zh-CN"/>
              <a:t>1</a:t>
            </a:r>
            <a:r>
              <a:rPr lang="zh-CN" altLang="en-US"/>
              <a:t>意味着预测的边界框或分割掩膜与实际的非常吻合。</a:t>
            </a:r>
            <a:endParaRPr lang="zh-CN" altLang="en-US"/>
          </a:p>
          <a:p>
            <a:r>
              <a:rPr lang="en-US" altLang="zh-CN"/>
              <a:t>evaluation/pq/PQ (0.60238016), RQ (0.7343681), SQ (0.808284), TP (545.4211), FP (120.8421), FN (211.1579):</a:t>
            </a:r>
            <a:endParaRPr lang="en-US" altLang="zh-CN"/>
          </a:p>
          <a:p>
            <a:r>
              <a:rPr lang="en-US" altLang="zh-CN"/>
              <a:t>PQ</a:t>
            </a:r>
            <a:r>
              <a:rPr lang="zh-CN" altLang="en-US"/>
              <a:t>（</a:t>
            </a:r>
            <a:r>
              <a:rPr lang="en-US" altLang="zh-CN"/>
              <a:t>Panoptic Quality</a:t>
            </a:r>
            <a:r>
              <a:rPr lang="zh-CN" altLang="en-US"/>
              <a:t>）是全景分割的一个综合指标，结合了</a:t>
            </a:r>
            <a:r>
              <a:rPr lang="en-US" altLang="zh-CN"/>
              <a:t>RQ</a:t>
            </a:r>
            <a:r>
              <a:rPr lang="zh-CN" altLang="en-US"/>
              <a:t>（识别质量</a:t>
            </a:r>
            <a:r>
              <a:rPr lang="en-US" altLang="zh-CN"/>
              <a:t>Recognition Quality</a:t>
            </a:r>
            <a:r>
              <a:rPr lang="zh-CN" altLang="en-US"/>
              <a:t>）和</a:t>
            </a:r>
            <a:r>
              <a:rPr lang="en-US" altLang="zh-CN"/>
              <a:t>SQ</a:t>
            </a:r>
            <a:r>
              <a:rPr lang="zh-CN" altLang="en-US"/>
              <a:t>（分割质量</a:t>
            </a:r>
            <a:r>
              <a:rPr lang="en-US" altLang="zh-CN"/>
              <a:t>Segmentation Quality</a:t>
            </a:r>
            <a:r>
              <a:rPr lang="zh-CN" altLang="en-US"/>
              <a:t>）。</a:t>
            </a:r>
            <a:endParaRPr lang="zh-CN" altLang="en-US"/>
          </a:p>
          <a:p>
            <a:r>
              <a:rPr lang="en-US" altLang="zh-CN"/>
              <a:t>RQ</a:t>
            </a:r>
            <a:r>
              <a:rPr lang="zh-CN" altLang="en-US"/>
              <a:t>衡量的是正确识别的实例占所有实例的比例。</a:t>
            </a:r>
            <a:endParaRPr lang="zh-CN" altLang="en-US"/>
          </a:p>
          <a:p>
            <a:r>
              <a:rPr lang="en-US" altLang="zh-CN"/>
              <a:t>SQ</a:t>
            </a:r>
            <a:r>
              <a:rPr lang="zh-CN" altLang="en-US"/>
              <a:t>衡量的是每个正确识别实例的分割准确性。</a:t>
            </a:r>
            <a:endParaRPr lang="zh-CN" altLang="en-US"/>
          </a:p>
          <a:p>
            <a:r>
              <a:rPr lang="en-US" altLang="zh-CN"/>
              <a:t>TP</a:t>
            </a:r>
            <a:r>
              <a:rPr lang="zh-CN" altLang="en-US"/>
              <a:t>（</a:t>
            </a:r>
            <a:r>
              <a:rPr lang="en-US" altLang="zh-CN"/>
              <a:t>True Positive</a:t>
            </a:r>
            <a:r>
              <a:rPr lang="zh-CN" altLang="en-US"/>
              <a:t>）表示正确检测到的目标数量。</a:t>
            </a:r>
            <a:endParaRPr lang="zh-CN" altLang="en-US"/>
          </a:p>
          <a:p>
            <a:r>
              <a:rPr lang="en-US" altLang="zh-CN"/>
              <a:t>FP</a:t>
            </a:r>
            <a:r>
              <a:rPr lang="zh-CN" altLang="en-US"/>
              <a:t>（</a:t>
            </a:r>
            <a:r>
              <a:rPr lang="en-US" altLang="zh-CN"/>
              <a:t>False Positive</a:t>
            </a:r>
            <a:r>
              <a:rPr lang="zh-CN" altLang="en-US"/>
              <a:t>）表示错误检测到的实例数量。</a:t>
            </a:r>
            <a:endParaRPr lang="zh-CN" altLang="en-US"/>
          </a:p>
          <a:p>
            <a:r>
              <a:rPr lang="en-US" altLang="zh-CN"/>
              <a:t>FN</a:t>
            </a:r>
            <a:r>
              <a:rPr lang="zh-CN" altLang="en-US"/>
              <a:t>（</a:t>
            </a:r>
            <a:r>
              <a:rPr lang="en-US" altLang="zh-CN"/>
              <a:t>False Negative</a:t>
            </a:r>
            <a:r>
              <a:rPr lang="zh-CN" altLang="en-US"/>
              <a:t>）表示漏检的目标数量。</a:t>
            </a:r>
            <a:endParaRPr lang="zh-CN" altLang="en-US"/>
          </a:p>
          <a:p>
            <a:r>
              <a:rPr lang="en-US" altLang="zh-CN"/>
              <a:t>losses/eval_center_loss (0.13502057), eval_regression_loss (0.057922207), eval_semantic_loss (0.99552244), eval_total_loss (1.1884656):</a:t>
            </a:r>
            <a:endParaRPr lang="en-US" altLang="zh-CN"/>
          </a:p>
          <a:p>
            <a:r>
              <a:rPr lang="zh-CN" altLang="en-US"/>
              <a:t>这些是不同类型的损失值，它们是训练过程中优化算法所试图最小化的数值。</a:t>
            </a:r>
            <a:endParaRPr lang="zh-CN" altLang="en-US"/>
          </a:p>
          <a:p>
            <a:r>
              <a:rPr lang="en-US" altLang="zh-CN"/>
              <a:t>center_loss</a:t>
            </a:r>
            <a:r>
              <a:rPr lang="zh-CN" altLang="en-US"/>
              <a:t>可能是中心点定位的损失，</a:t>
            </a:r>
            <a:r>
              <a:rPr lang="en-US" altLang="zh-CN"/>
              <a:t>regression_loss</a:t>
            </a:r>
            <a:r>
              <a:rPr lang="zh-CN" altLang="en-US"/>
              <a:t>可能是边界框回归的损失，</a:t>
            </a:r>
            <a:r>
              <a:rPr lang="en-US" altLang="zh-CN"/>
              <a:t>semantic_loss</a:t>
            </a:r>
            <a:r>
              <a:rPr lang="zh-CN" altLang="en-US"/>
              <a:t>是语义分割的损失，而</a:t>
            </a:r>
            <a:r>
              <a:rPr lang="en-US" altLang="zh-CN"/>
              <a:t>total_loss</a:t>
            </a:r>
            <a:r>
              <a:rPr lang="zh-CN" altLang="en-US"/>
              <a:t>是所有损失的总和。</a:t>
            </a:r>
            <a:endParaRPr lang="zh-CN" altLang="en-US"/>
          </a:p>
          <a:p>
            <a:r>
              <a:rPr lang="zh-CN" altLang="en-US"/>
              <a:t>以上所有的指标都是为了评估模型的表现，较低的损失值和较高的</a:t>
            </a:r>
            <a:r>
              <a:rPr lang="en-US" altLang="zh-CN"/>
              <a:t>AP</a:t>
            </a:r>
            <a:r>
              <a:rPr lang="zh-CN" altLang="en-US"/>
              <a:t>、</a:t>
            </a:r>
            <a:r>
              <a:rPr lang="en-US" altLang="zh-CN"/>
              <a:t>IoU</a:t>
            </a:r>
            <a:r>
              <a:rPr lang="zh-CN" altLang="en-US"/>
              <a:t>、</a:t>
            </a:r>
            <a:r>
              <a:rPr lang="en-US" altLang="zh-CN"/>
              <a:t>PQ</a:t>
            </a:r>
            <a:r>
              <a:rPr lang="zh-CN" altLang="en-US"/>
              <a:t>等值通常意味着更好的模型性能。在实际应用中，开发者会根据任务需求选择最合适的指标来衡量模型的效果。</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"IoU=0.5:0.95"</a:t>
            </a:r>
            <a:r>
              <a:rPr lang="zh-CN" altLang="en-US"/>
              <a:t>意味着要计算多个不同</a:t>
            </a:r>
            <a:r>
              <a:rPr lang="en-US" altLang="zh-CN"/>
              <a:t>IoU</a:t>
            </a:r>
            <a:r>
              <a:rPr lang="zh-CN" altLang="en-US"/>
              <a:t>阈值下的</a:t>
            </a:r>
            <a:r>
              <a:rPr lang="en-US" altLang="zh-CN"/>
              <a:t>AP</a:t>
            </a:r>
            <a:r>
              <a:rPr lang="zh-CN" altLang="en-US"/>
              <a:t>，并取其平均值作为最终的评估结果。这里的</a:t>
            </a:r>
            <a:r>
              <a:rPr lang="en-US" altLang="zh-CN"/>
              <a:t>": "</a:t>
            </a:r>
            <a:r>
              <a:rPr lang="zh-CN" altLang="en-US"/>
              <a:t>表示的是一个范围和步长，即从</a:t>
            </a:r>
            <a:r>
              <a:rPr lang="en-US" altLang="zh-CN"/>
              <a:t>0.5</a:t>
            </a:r>
            <a:r>
              <a:rPr lang="zh-CN" altLang="en-US"/>
              <a:t>开始到</a:t>
            </a:r>
            <a:r>
              <a:rPr lang="en-US" altLang="zh-CN"/>
              <a:t>0.95</a:t>
            </a:r>
            <a:r>
              <a:rPr lang="zh-CN" altLang="en-US"/>
              <a:t>结束，以</a:t>
            </a:r>
            <a:r>
              <a:rPr lang="en-US" altLang="zh-CN"/>
              <a:t>0.05</a:t>
            </a:r>
            <a:r>
              <a:rPr lang="zh-CN" altLang="en-US"/>
              <a:t>为间隔，共有</a:t>
            </a:r>
            <a:r>
              <a:rPr lang="en-US" altLang="zh-CN"/>
              <a:t>10</a:t>
            </a:r>
            <a:r>
              <a:rPr lang="zh-CN" altLang="en-US"/>
              <a:t>个不同的</a:t>
            </a:r>
            <a:r>
              <a:rPr lang="en-US" altLang="zh-CN"/>
              <a:t>IoU</a:t>
            </a:r>
            <a:r>
              <a:rPr lang="zh-CN" altLang="en-US"/>
              <a:t>阈值（</a:t>
            </a:r>
            <a:r>
              <a:rPr lang="en-US" altLang="zh-CN"/>
              <a:t>0.50, 0.55, 0.60, ..., 0.95</a:t>
            </a:r>
            <a:r>
              <a:rPr lang="zh-CN" altLang="en-US"/>
              <a:t>）。对于每个</a:t>
            </a:r>
            <a:r>
              <a:rPr lang="en-US" altLang="zh-CN"/>
              <a:t>IoU</a:t>
            </a:r>
            <a:r>
              <a:rPr lang="zh-CN" altLang="en-US"/>
              <a:t>阈值，系统会计算一次</a:t>
            </a:r>
            <a:r>
              <a:rPr lang="en-US" altLang="zh-CN"/>
              <a:t>AP</a:t>
            </a:r>
            <a:r>
              <a:rPr lang="zh-CN" altLang="en-US"/>
              <a:t>，然后将这些</a:t>
            </a:r>
            <a:r>
              <a:rPr lang="en-US" altLang="zh-CN"/>
              <a:t>AP</a:t>
            </a:r>
            <a:r>
              <a:rPr lang="zh-CN" altLang="en-US"/>
              <a:t>值平均起来得到最终的</a:t>
            </a:r>
            <a:r>
              <a:rPr lang="en-US" altLang="zh-CN"/>
              <a:t>AP</a:t>
            </a:r>
            <a:endParaRPr lang="en-US" altLang="zh-CN"/>
          </a:p>
          <a:p>
            <a:br>
              <a:rPr lang="en-US" altLang="zh-CN"/>
            </a:br>
            <a:r>
              <a:rPr lang="en-US" altLang="zh-CN"/>
              <a:t>evaluation/ap/AP_Mask (0.30010018):</a:t>
            </a:r>
            <a:endParaRPr lang="en-US" altLang="zh-CN"/>
          </a:p>
          <a:p>
            <a:r>
              <a:rPr lang="en-US" altLang="zh-CN"/>
              <a:t>AP</a:t>
            </a:r>
            <a:r>
              <a:rPr lang="zh-CN" altLang="en-US"/>
              <a:t>代表平均精度（</a:t>
            </a:r>
            <a:r>
              <a:rPr lang="en-US" altLang="zh-CN"/>
              <a:t>Average Precision</a:t>
            </a:r>
            <a:r>
              <a:rPr lang="zh-CN" altLang="en-US"/>
              <a:t>），是物体检测和语义分割任务中常用的评价指标。</a:t>
            </a:r>
            <a:endParaRPr lang="zh-CN" altLang="en-US"/>
          </a:p>
          <a:p>
            <a:r>
              <a:rPr lang="en-US" altLang="zh-CN"/>
              <a:t>AP_Mask</a:t>
            </a:r>
            <a:r>
              <a:rPr lang="zh-CN" altLang="en-US"/>
              <a:t>特别指的是针对</a:t>
            </a:r>
            <a:r>
              <a:rPr lang="en-US" altLang="zh-CN"/>
              <a:t>mask</a:t>
            </a:r>
            <a:r>
              <a:rPr lang="zh-CN" altLang="en-US"/>
              <a:t>（即分割掩码）计算的平均精度，该值越高表示模型的分割越准确。</a:t>
            </a:r>
            <a:endParaRPr lang="zh-CN" altLang="en-US"/>
          </a:p>
          <a:p>
            <a:r>
              <a:rPr lang="en-US" altLang="zh-CN"/>
              <a:t>evaluation/iou/IoU (0.76356417):</a:t>
            </a:r>
            <a:endParaRPr lang="en-US" altLang="zh-CN"/>
          </a:p>
          <a:p>
            <a:r>
              <a:rPr lang="en-US" altLang="zh-CN"/>
              <a:t>IoU</a:t>
            </a:r>
            <a:r>
              <a:rPr lang="zh-CN" altLang="en-US"/>
              <a:t>代表交并比（</a:t>
            </a:r>
            <a:r>
              <a:rPr lang="en-US" altLang="zh-CN"/>
              <a:t>Intersection over Union</a:t>
            </a:r>
            <a:r>
              <a:rPr lang="zh-CN" altLang="en-US"/>
              <a:t>），用来衡量预测的分割区域与真实标签之间的重合程度。</a:t>
            </a:r>
            <a:endParaRPr lang="zh-CN" altLang="en-US"/>
          </a:p>
          <a:p>
            <a:r>
              <a:rPr lang="zh-CN" altLang="en-US"/>
              <a:t>这个值接近于</a:t>
            </a:r>
            <a:r>
              <a:rPr lang="en-US" altLang="zh-CN"/>
              <a:t>1</a:t>
            </a:r>
            <a:r>
              <a:rPr lang="zh-CN" altLang="en-US"/>
              <a:t>意味着预测的边界框或分割掩膜与实际的非常吻合。</a:t>
            </a:r>
            <a:endParaRPr lang="zh-CN" altLang="en-US"/>
          </a:p>
          <a:p>
            <a:r>
              <a:rPr lang="en-US" altLang="zh-CN"/>
              <a:t>evaluation/pq/PQ (0.60238016), RQ (0.7343681), SQ (0.808284), TP (545.4211), FP (120.8421), FN (211.1579):</a:t>
            </a:r>
            <a:endParaRPr lang="en-US" altLang="zh-CN"/>
          </a:p>
          <a:p>
            <a:r>
              <a:rPr lang="en-US" altLang="zh-CN"/>
              <a:t>PQ</a:t>
            </a:r>
            <a:r>
              <a:rPr lang="zh-CN" altLang="en-US"/>
              <a:t>（</a:t>
            </a:r>
            <a:r>
              <a:rPr lang="en-US" altLang="zh-CN"/>
              <a:t>Panoptic Quality</a:t>
            </a:r>
            <a:r>
              <a:rPr lang="zh-CN" altLang="en-US"/>
              <a:t>）是全景分割的一个综合指标，结合了</a:t>
            </a:r>
            <a:r>
              <a:rPr lang="en-US" altLang="zh-CN"/>
              <a:t>RQ</a:t>
            </a:r>
            <a:r>
              <a:rPr lang="zh-CN" altLang="en-US"/>
              <a:t>（识别质量</a:t>
            </a:r>
            <a:r>
              <a:rPr lang="en-US" altLang="zh-CN"/>
              <a:t>Recognition Quality</a:t>
            </a:r>
            <a:r>
              <a:rPr lang="zh-CN" altLang="en-US"/>
              <a:t>）和</a:t>
            </a:r>
            <a:r>
              <a:rPr lang="en-US" altLang="zh-CN"/>
              <a:t>SQ</a:t>
            </a:r>
            <a:r>
              <a:rPr lang="zh-CN" altLang="en-US"/>
              <a:t>（分割质量</a:t>
            </a:r>
            <a:r>
              <a:rPr lang="en-US" altLang="zh-CN"/>
              <a:t>Segmentation Quality</a:t>
            </a:r>
            <a:r>
              <a:rPr lang="zh-CN" altLang="en-US"/>
              <a:t>）。</a:t>
            </a:r>
            <a:endParaRPr lang="zh-CN" altLang="en-US"/>
          </a:p>
          <a:p>
            <a:r>
              <a:rPr lang="en-US" altLang="zh-CN"/>
              <a:t>RQ</a:t>
            </a:r>
            <a:r>
              <a:rPr lang="zh-CN" altLang="en-US"/>
              <a:t>衡量的是正确识别的实例占所有实例的比例。</a:t>
            </a:r>
            <a:endParaRPr lang="zh-CN" altLang="en-US"/>
          </a:p>
          <a:p>
            <a:r>
              <a:rPr lang="en-US" altLang="zh-CN"/>
              <a:t>SQ</a:t>
            </a:r>
            <a:r>
              <a:rPr lang="zh-CN" altLang="en-US"/>
              <a:t>衡量的是每个正确识别实例的分割准确性。</a:t>
            </a:r>
            <a:endParaRPr lang="zh-CN" altLang="en-US"/>
          </a:p>
          <a:p>
            <a:r>
              <a:rPr lang="en-US" altLang="zh-CN"/>
              <a:t>TP</a:t>
            </a:r>
            <a:r>
              <a:rPr lang="zh-CN" altLang="en-US"/>
              <a:t>（</a:t>
            </a:r>
            <a:r>
              <a:rPr lang="en-US" altLang="zh-CN"/>
              <a:t>True Positive</a:t>
            </a:r>
            <a:r>
              <a:rPr lang="zh-CN" altLang="en-US"/>
              <a:t>）表示正确检测到的目标数量。</a:t>
            </a:r>
            <a:endParaRPr lang="zh-CN" altLang="en-US"/>
          </a:p>
          <a:p>
            <a:r>
              <a:rPr lang="en-US" altLang="zh-CN"/>
              <a:t>FP</a:t>
            </a:r>
            <a:r>
              <a:rPr lang="zh-CN" altLang="en-US"/>
              <a:t>（</a:t>
            </a:r>
            <a:r>
              <a:rPr lang="en-US" altLang="zh-CN"/>
              <a:t>False Positive</a:t>
            </a:r>
            <a:r>
              <a:rPr lang="zh-CN" altLang="en-US"/>
              <a:t>）表示错误检测到的实例数量。</a:t>
            </a:r>
            <a:endParaRPr lang="zh-CN" altLang="en-US"/>
          </a:p>
          <a:p>
            <a:r>
              <a:rPr lang="en-US" altLang="zh-CN"/>
              <a:t>FN</a:t>
            </a:r>
            <a:r>
              <a:rPr lang="zh-CN" altLang="en-US"/>
              <a:t>（</a:t>
            </a:r>
            <a:r>
              <a:rPr lang="en-US" altLang="zh-CN"/>
              <a:t>False Negative</a:t>
            </a:r>
            <a:r>
              <a:rPr lang="zh-CN" altLang="en-US"/>
              <a:t>）表示漏检的目标数量。</a:t>
            </a:r>
            <a:endParaRPr lang="zh-CN" altLang="en-US"/>
          </a:p>
          <a:p>
            <a:r>
              <a:rPr lang="en-US" altLang="zh-CN"/>
              <a:t>losses/eval_center_loss (0.13502057), eval_regression_loss (0.057922207), eval_semantic_loss (0.99552244), eval_total_loss (1.1884656):</a:t>
            </a:r>
            <a:endParaRPr lang="en-US" altLang="zh-CN"/>
          </a:p>
          <a:p>
            <a:r>
              <a:rPr lang="zh-CN" altLang="en-US"/>
              <a:t>这些是不同类型的损失值，它们是训练过程中优化算法所试图最小化的数值。</a:t>
            </a:r>
            <a:endParaRPr lang="zh-CN" altLang="en-US"/>
          </a:p>
          <a:p>
            <a:r>
              <a:rPr lang="en-US" altLang="zh-CN"/>
              <a:t>center_loss</a:t>
            </a:r>
            <a:r>
              <a:rPr lang="zh-CN" altLang="en-US"/>
              <a:t>可能是中心点定位的损失，</a:t>
            </a:r>
            <a:r>
              <a:rPr lang="en-US" altLang="zh-CN"/>
              <a:t>regression_loss</a:t>
            </a:r>
            <a:r>
              <a:rPr lang="zh-CN" altLang="en-US"/>
              <a:t>可能是边界框回归的损失，</a:t>
            </a:r>
            <a:r>
              <a:rPr lang="en-US" altLang="zh-CN"/>
              <a:t>semantic_loss</a:t>
            </a:r>
            <a:r>
              <a:rPr lang="zh-CN" altLang="en-US"/>
              <a:t>是语义分割的损失，而</a:t>
            </a:r>
            <a:r>
              <a:rPr lang="en-US" altLang="zh-CN"/>
              <a:t>total_loss</a:t>
            </a:r>
            <a:r>
              <a:rPr lang="zh-CN" altLang="en-US"/>
              <a:t>是所有损失的总和。</a:t>
            </a:r>
            <a:endParaRPr lang="zh-CN" altLang="en-US"/>
          </a:p>
          <a:p>
            <a:r>
              <a:rPr lang="zh-CN" altLang="en-US"/>
              <a:t>以上所有的指标都是为了评估模型的表现，较低的损失值和较高的</a:t>
            </a:r>
            <a:r>
              <a:rPr lang="en-US" altLang="zh-CN"/>
              <a:t>AP</a:t>
            </a:r>
            <a:r>
              <a:rPr lang="zh-CN" altLang="en-US"/>
              <a:t>、</a:t>
            </a:r>
            <a:r>
              <a:rPr lang="en-US" altLang="zh-CN"/>
              <a:t>IoU</a:t>
            </a:r>
            <a:r>
              <a:rPr lang="zh-CN" altLang="en-US"/>
              <a:t>、</a:t>
            </a:r>
            <a:r>
              <a:rPr lang="en-US" altLang="zh-CN"/>
              <a:t>PQ</a:t>
            </a:r>
            <a:r>
              <a:rPr lang="zh-CN" altLang="en-US"/>
              <a:t>等值通常意味着更好的模型性能。在实际应用中，开发者会根据任务需求选择最合适的指标来衡量模型的效果。</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C148382-8FA1-48BA-A791-9BEFDDB5ADA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34B745-B948-4701-B102-2ACB34116E8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C148382-8FA1-48BA-A791-9BEFDDB5ADA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34B745-B948-4701-B102-2ACB34116E8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C148382-8FA1-48BA-A791-9BEFDDB5ADA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34B745-B948-4701-B102-2ACB34116E8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C148382-8FA1-48BA-A791-9BEFDDB5ADA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34B745-B948-4701-B102-2ACB34116E8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3C148382-8FA1-48BA-A791-9BEFDDB5ADA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34B745-B948-4701-B102-2ACB34116E8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3C148382-8FA1-48BA-A791-9BEFDDB5ADA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634B745-B948-4701-B102-2ACB34116E8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3C148382-8FA1-48BA-A791-9BEFDDB5ADA9}"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634B745-B948-4701-B102-2ACB34116E8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C148382-8FA1-48BA-A791-9BEFDDB5ADA9}"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634B745-B948-4701-B102-2ACB34116E8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C148382-8FA1-48BA-A791-9BEFDDB5ADA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634B745-B948-4701-B102-2ACB34116E8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C148382-8FA1-48BA-A791-9BEFDDB5ADA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634B745-B948-4701-B102-2ACB34116E8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C148382-8FA1-48BA-A791-9BEFDDB5ADA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634B745-B948-4701-B102-2ACB34116E8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148382-8FA1-48BA-A791-9BEFDDB5ADA9}"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34B745-B948-4701-B102-2ACB34116E8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9.xml"/><Relationship Id="rId4" Type="http://schemas.openxmlformats.org/officeDocument/2006/relationships/tags" Target="../tags/tag28.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tags" Target="../tags/tag33.xml"/><Relationship Id="rId1" Type="http://schemas.openxmlformats.org/officeDocument/2006/relationships/tags" Target="../tags/tag3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16.wmf"/><Relationship Id="rId1"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7" Type="http://schemas.openxmlformats.org/officeDocument/2006/relationships/slideLayout" Target="../slideLayouts/slideLayout2.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9" Type="http://schemas.openxmlformats.org/officeDocument/2006/relationships/tags" Target="../tags/tag39.xml"/><Relationship Id="rId8" Type="http://schemas.openxmlformats.org/officeDocument/2006/relationships/tags" Target="../tags/tag38.xml"/><Relationship Id="rId7" Type="http://schemas.openxmlformats.org/officeDocument/2006/relationships/tags" Target="../tags/tag37.xml"/><Relationship Id="rId6" Type="http://schemas.openxmlformats.org/officeDocument/2006/relationships/image" Target="../media/image45.png"/><Relationship Id="rId5" Type="http://schemas.openxmlformats.org/officeDocument/2006/relationships/tags" Target="../tags/tag36.xml"/><Relationship Id="rId4" Type="http://schemas.openxmlformats.org/officeDocument/2006/relationships/image" Target="../media/image44.png"/><Relationship Id="rId3" Type="http://schemas.openxmlformats.org/officeDocument/2006/relationships/tags" Target="../tags/tag35.xml"/><Relationship Id="rId2" Type="http://schemas.openxmlformats.org/officeDocument/2006/relationships/image" Target="../media/image43.png"/><Relationship Id="rId10" Type="http://schemas.openxmlformats.org/officeDocument/2006/relationships/slideLayout" Target="../slideLayouts/slideLayout2.xml"/><Relationship Id="rId1" Type="http://schemas.openxmlformats.org/officeDocument/2006/relationships/tags" Target="../tags/tag34.xml"/></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png"/><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jpeg"/><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tags" Target="../tags/tag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8255" y="1124585"/>
            <a:ext cx="7612380" cy="2304415"/>
            <a:chOff x="0" y="2210540"/>
            <a:chExt cx="6729274" cy="1802167"/>
          </a:xfrm>
          <a:effectLst>
            <a:outerShdw blurRad="76200" dist="38100" dir="5400000" sx="101000" sy="101000" algn="ctr" rotWithShape="0">
              <a:srgbClr val="000000">
                <a:alpha val="40000"/>
              </a:srgbClr>
            </a:outerShdw>
          </a:effectLst>
        </p:grpSpPr>
        <p:sp>
          <p:nvSpPr>
            <p:cNvPr id="5" name="矩形 4"/>
            <p:cNvSpPr/>
            <p:nvPr/>
          </p:nvSpPr>
          <p:spPr>
            <a:xfrm>
              <a:off x="0" y="2210540"/>
              <a:ext cx="6400800" cy="1802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400800" y="2210540"/>
              <a:ext cx="328474" cy="1802167"/>
            </a:xfrm>
            <a:prstGeom prst="rect">
              <a:avLst/>
            </a:prstGeom>
            <a:solidFill>
              <a:srgbClr val="C4B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p:cNvSpPr txBox="1"/>
          <p:nvPr/>
        </p:nvSpPr>
        <p:spPr>
          <a:xfrm>
            <a:off x="-8316" y="1234723"/>
            <a:ext cx="6998552" cy="2122805"/>
          </a:xfrm>
          <a:prstGeom prst="rect">
            <a:avLst/>
          </a:prstGeom>
          <a:noFill/>
        </p:spPr>
        <p:txBody>
          <a:bodyPr wrap="square" rtlCol="0">
            <a:spAutoFit/>
          </a:bodyPr>
          <a:lstStyle/>
          <a:p>
            <a:pPr algn="ctr"/>
            <a:r>
              <a:rPr lang="en-US" altLang="zh-CN" sz="6600" b="1" dirty="0">
                <a:solidFill>
                  <a:schemeClr val="tx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mn-ea"/>
              </a:rPr>
              <a:t>Semantic Segmentation</a:t>
            </a:r>
            <a:endParaRPr lang="en-US" altLang="zh-CN" sz="6600" b="1" dirty="0">
              <a:solidFill>
                <a:schemeClr val="tx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mn-ea"/>
            </a:endParaRPr>
          </a:p>
        </p:txBody>
      </p:sp>
      <p:sp>
        <p:nvSpPr>
          <p:cNvPr id="4" name="文本框 3"/>
          <p:cNvSpPr txBox="1"/>
          <p:nvPr/>
        </p:nvSpPr>
        <p:spPr>
          <a:xfrm>
            <a:off x="6406146" y="5086702"/>
            <a:ext cx="4087864" cy="337185"/>
          </a:xfrm>
          <a:prstGeom prst="rect">
            <a:avLst/>
          </a:prstGeom>
          <a:noFill/>
        </p:spPr>
        <p:txBody>
          <a:bodyPr wrap="square" rtlCol="0">
            <a:spAutoFit/>
          </a:bodyPr>
          <a:p>
            <a:endParaRPr lang="en-US" altLang="zh-CN" sz="1600" b="1" dirty="0">
              <a:solidFill>
                <a:schemeClr val="tx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3" name="文本框 2"/>
          <p:cNvSpPr txBox="1"/>
          <p:nvPr/>
        </p:nvSpPr>
        <p:spPr>
          <a:xfrm>
            <a:off x="6406146" y="4412603"/>
            <a:ext cx="4087864" cy="1076325"/>
          </a:xfrm>
          <a:prstGeom prst="rect">
            <a:avLst/>
          </a:prstGeom>
          <a:noFill/>
        </p:spPr>
        <p:txBody>
          <a:bodyPr wrap="square" rtlCol="0">
            <a:spAutoFit/>
          </a:bodyPr>
          <a:p>
            <a:r>
              <a:rPr lang="en-US" altLang="zh-CN" sz="1600" b="1" dirty="0">
                <a:solidFill>
                  <a:schemeClr val="tx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12210360 </a:t>
            </a:r>
            <a:r>
              <a:rPr lang="zh-CN" altLang="en-US" sz="1600" b="1" dirty="0">
                <a:solidFill>
                  <a:schemeClr val="tx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黄奕凡</a:t>
            </a:r>
            <a:endParaRPr lang="zh-CN" altLang="en-US" sz="1600" b="1" dirty="0">
              <a:solidFill>
                <a:schemeClr val="tx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a:p>
            <a:r>
              <a:rPr lang="en-US" altLang="zh-CN" sz="1600" b="1" dirty="0">
                <a:solidFill>
                  <a:schemeClr val="tx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12211833 </a:t>
            </a:r>
            <a:r>
              <a:rPr lang="zh-CN" altLang="en-US" sz="1600" b="1" dirty="0">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mn-ea"/>
              </a:rPr>
              <a:t>潘健辉</a:t>
            </a:r>
            <a:r>
              <a:rPr lang="en-US" altLang="zh-CN" sz="1600" b="1" dirty="0">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mn-ea"/>
              </a:rPr>
              <a:t>	</a:t>
            </a:r>
            <a:endParaRPr lang="en-US" altLang="zh-CN" sz="1600" b="1" dirty="0">
              <a:solidFill>
                <a:schemeClr val="tx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a:p>
            <a:r>
              <a:rPr lang="en-US" altLang="zh-CN" sz="1600" b="1" dirty="0">
                <a:solidFill>
                  <a:schemeClr val="tx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12210533 </a:t>
            </a:r>
            <a:r>
              <a:rPr lang="zh-CN" altLang="en-US" sz="1600" b="1" dirty="0">
                <a:solidFill>
                  <a:schemeClr val="tx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黄彬</a:t>
            </a:r>
            <a:endParaRPr lang="zh-CN" altLang="en-US" sz="1600" b="1" dirty="0">
              <a:solidFill>
                <a:schemeClr val="tx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a:p>
            <a:r>
              <a:rPr lang="en-US" altLang="zh-CN" sz="1600" b="1" dirty="0">
                <a:solidFill>
                  <a:schemeClr val="tx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12210922 </a:t>
            </a:r>
            <a:r>
              <a:rPr lang="zh-CN" altLang="en-US" sz="1600" b="1" dirty="0">
                <a:solidFill>
                  <a:schemeClr val="tx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胡海洋</a:t>
            </a:r>
            <a:endParaRPr lang="zh-CN" altLang="en-US" sz="1600" b="1" dirty="0">
              <a:solidFill>
                <a:schemeClr val="tx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6" name="文本框 5"/>
          <p:cNvSpPr txBox="1"/>
          <p:nvPr/>
        </p:nvSpPr>
        <p:spPr>
          <a:xfrm>
            <a:off x="6406146" y="4075418"/>
            <a:ext cx="4087864" cy="337185"/>
          </a:xfrm>
          <a:prstGeom prst="rect">
            <a:avLst/>
          </a:prstGeom>
          <a:noFill/>
        </p:spPr>
        <p:txBody>
          <a:bodyPr wrap="square" rtlCol="0">
            <a:spAutoFit/>
          </a:bodyPr>
          <a:p>
            <a:endParaRPr lang="en-US" altLang="zh-CN" sz="1600" b="1" dirty="0">
              <a:solidFill>
                <a:schemeClr val="tx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330693"/>
            <a:ext cx="11736280" cy="6196614"/>
            <a:chOff x="0" y="2210540"/>
            <a:chExt cx="6729274" cy="1802167"/>
          </a:xfrm>
          <a:effectLst>
            <a:outerShdw blurRad="76200" dist="38100" dir="5400000" sx="101000" sy="101000" algn="ctr" rotWithShape="0">
              <a:srgbClr val="000000">
                <a:alpha val="40000"/>
              </a:srgbClr>
            </a:outerShdw>
          </a:effectLst>
        </p:grpSpPr>
        <p:sp>
          <p:nvSpPr>
            <p:cNvPr id="5" name="矩形 4"/>
            <p:cNvSpPr/>
            <p:nvPr/>
          </p:nvSpPr>
          <p:spPr>
            <a:xfrm>
              <a:off x="0" y="2210540"/>
              <a:ext cx="6400800" cy="1802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400800" y="2210540"/>
              <a:ext cx="328474" cy="1802167"/>
            </a:xfrm>
            <a:prstGeom prst="rect">
              <a:avLst/>
            </a:prstGeom>
            <a:solidFill>
              <a:srgbClr val="C4B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0" y="54610"/>
            <a:ext cx="7272020" cy="1310005"/>
            <a:chOff x="0" y="2210540"/>
            <a:chExt cx="6729274" cy="1802167"/>
          </a:xfrm>
          <a:effectLst>
            <a:outerShdw blurRad="76200" dist="38100" dir="5400000" sx="101000" sy="101000" algn="ctr" rotWithShape="0">
              <a:srgbClr val="000000">
                <a:alpha val="40000"/>
              </a:srgbClr>
            </a:outerShdw>
          </a:effectLst>
        </p:grpSpPr>
        <p:sp>
          <p:nvSpPr>
            <p:cNvPr id="3" name="矩形 2"/>
            <p:cNvSpPr/>
            <p:nvPr/>
          </p:nvSpPr>
          <p:spPr>
            <a:xfrm>
              <a:off x="0" y="2210540"/>
              <a:ext cx="6400800" cy="1802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400800" y="2210540"/>
              <a:ext cx="328474" cy="1802167"/>
            </a:xfrm>
            <a:prstGeom prst="rect">
              <a:avLst/>
            </a:prstGeom>
            <a:solidFill>
              <a:srgbClr val="C4B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p:cNvSpPr txBox="1"/>
          <p:nvPr/>
        </p:nvSpPr>
        <p:spPr>
          <a:xfrm>
            <a:off x="372745" y="0"/>
            <a:ext cx="6397625" cy="1033780"/>
          </a:xfrm>
          <a:prstGeom prst="rect">
            <a:avLst/>
          </a:prstGeom>
          <a:noFill/>
        </p:spPr>
        <p:txBody>
          <a:bodyPr wrap="square" rtlCol="0">
            <a:noAutofit/>
          </a:bodyPr>
          <a:lstStyle/>
          <a:p>
            <a:pPr algn="ctr" defTabSz="796290">
              <a:lnSpc>
                <a:spcPct val="120000"/>
              </a:lnSpc>
              <a:spcBef>
                <a:spcPct val="20000"/>
              </a:spcBef>
              <a:defRPr/>
            </a:pPr>
            <a:r>
              <a:rPr lang="en-US" altLang="zh-CN" sz="6600" dirty="0">
                <a:solidFill>
                  <a:schemeClr val="tx1">
                    <a:lumMod val="75000"/>
                    <a:lumOff val="25000"/>
                  </a:schemeClr>
                </a:solidFill>
                <a:latin typeface="楷体" panose="02010609060101010101" pitchFamily="49" charset="-122"/>
                <a:ea typeface="楷体" panose="02010609060101010101" pitchFamily="49" charset="-122"/>
                <a:sym typeface="Arial" panose="020B0604020202020204" pitchFamily="34" charset="0"/>
              </a:rPr>
              <a:t>Cityscapes</a:t>
            </a:r>
            <a:endParaRPr lang="en-US" altLang="zh-CN" sz="6600" dirty="0">
              <a:solidFill>
                <a:schemeClr val="tx1">
                  <a:lumMod val="75000"/>
                  <a:lumOff val="25000"/>
                </a:schemeClr>
              </a:solidFill>
              <a:latin typeface="楷体" panose="02010609060101010101" pitchFamily="49" charset="-122"/>
              <a:ea typeface="楷体" panose="02010609060101010101" pitchFamily="49" charset="-122"/>
              <a:sym typeface="Arial" panose="020B0604020202020204" pitchFamily="34" charset="0"/>
            </a:endParaRPr>
          </a:p>
        </p:txBody>
      </p:sp>
      <p:pic>
        <p:nvPicPr>
          <p:cNvPr id="7" name="图片 6"/>
          <p:cNvPicPr>
            <a:picLocks noChangeAspect="1"/>
          </p:cNvPicPr>
          <p:nvPr/>
        </p:nvPicPr>
        <p:blipFill>
          <a:blip r:embed="rId1"/>
          <a:stretch>
            <a:fillRect/>
          </a:stretch>
        </p:blipFill>
        <p:spPr>
          <a:xfrm>
            <a:off x="2652395" y="1461135"/>
            <a:ext cx="6300470" cy="49726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 name="组合 7"/>
          <p:cNvGrpSpPr/>
          <p:nvPr/>
        </p:nvGrpSpPr>
        <p:grpSpPr>
          <a:xfrm>
            <a:off x="0" y="271145"/>
            <a:ext cx="6717665" cy="1055370"/>
            <a:chOff x="0" y="2210540"/>
            <a:chExt cx="6729274" cy="1802167"/>
          </a:xfrm>
          <a:effectLst>
            <a:outerShdw blurRad="76200" dist="38100" dir="5400000" sx="101000" sy="101000" algn="ctr" rotWithShape="0">
              <a:srgbClr val="000000">
                <a:alpha val="40000"/>
              </a:srgbClr>
            </a:outerShdw>
          </a:effectLst>
        </p:grpSpPr>
        <p:sp>
          <p:nvSpPr>
            <p:cNvPr id="5" name="矩形 4"/>
            <p:cNvSpPr/>
            <p:nvPr/>
          </p:nvSpPr>
          <p:spPr>
            <a:xfrm>
              <a:off x="0" y="2210540"/>
              <a:ext cx="6400800" cy="1802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6400800" y="2210540"/>
              <a:ext cx="328474" cy="1802167"/>
            </a:xfrm>
            <a:prstGeom prst="rect">
              <a:avLst/>
            </a:prstGeom>
            <a:solidFill>
              <a:srgbClr val="C4B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9" name="文本框 8"/>
          <p:cNvSpPr txBox="1"/>
          <p:nvPr/>
        </p:nvSpPr>
        <p:spPr>
          <a:xfrm>
            <a:off x="372745" y="102870"/>
            <a:ext cx="6344285" cy="1176655"/>
          </a:xfrm>
          <a:prstGeom prst="rect">
            <a:avLst/>
          </a:prstGeom>
          <a:noFill/>
        </p:spPr>
        <p:txBody>
          <a:bodyPr wrap="square" rtlCol="0">
            <a:noAutofit/>
          </a:bodyPr>
          <a:p>
            <a:pPr algn="ctr" defTabSz="796290">
              <a:lnSpc>
                <a:spcPct val="120000"/>
              </a:lnSpc>
              <a:spcBef>
                <a:spcPct val="20000"/>
              </a:spcBef>
              <a:defRPr/>
            </a:pPr>
            <a:r>
              <a:rPr lang="en-US" altLang="zh-CN" sz="6600" dirty="0">
                <a:latin typeface="站酷小薇LOGO体" panose="02010600010101010101" pitchFamily="50" charset="-122"/>
                <a:ea typeface="站酷小薇LOGO体" panose="02010600010101010101" pitchFamily="50" charset="-122"/>
              </a:rPr>
              <a:t>Preprocess</a:t>
            </a:r>
            <a:endParaRPr lang="en-US" altLang="zh-CN" sz="6600" dirty="0">
              <a:latin typeface="站酷小薇LOGO体" panose="02010600010101010101" pitchFamily="50" charset="-122"/>
              <a:ea typeface="站酷小薇LOGO体" panose="02010600010101010101" pitchFamily="50" charset="-122"/>
            </a:endParaRPr>
          </a:p>
        </p:txBody>
      </p:sp>
      <p:pic>
        <p:nvPicPr>
          <p:cNvPr id="4" name="图片 3" descr="bochum_000000_000313_leftImg8bit"/>
          <p:cNvPicPr>
            <a:picLocks noChangeAspect="1"/>
          </p:cNvPicPr>
          <p:nvPr/>
        </p:nvPicPr>
        <p:blipFill>
          <a:blip r:embed="rId1"/>
          <a:stretch>
            <a:fillRect/>
          </a:stretch>
        </p:blipFill>
        <p:spPr>
          <a:xfrm>
            <a:off x="579755" y="3145155"/>
            <a:ext cx="3097530" cy="1548765"/>
          </a:xfrm>
          <a:prstGeom prst="rect">
            <a:avLst/>
          </a:prstGeom>
        </p:spPr>
      </p:pic>
      <p:sp>
        <p:nvSpPr>
          <p:cNvPr id="6" name="右箭头 5"/>
          <p:cNvSpPr/>
          <p:nvPr/>
        </p:nvSpPr>
        <p:spPr>
          <a:xfrm>
            <a:off x="4551680" y="3727450"/>
            <a:ext cx="1869440" cy="375285"/>
          </a:xfrm>
          <a:prstGeom prst="rightArrow">
            <a:avLst/>
          </a:prstGeom>
          <a:solidFill>
            <a:srgbClr val="C4B08E"/>
          </a:solidFill>
          <a:ln>
            <a:solidFill>
              <a:srgbClr val="C4B08E"/>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0" name="图片 9" descr="bochum_000000_000313_gtFine_labelIds"/>
          <p:cNvPicPr>
            <a:picLocks noChangeAspect="1"/>
          </p:cNvPicPr>
          <p:nvPr/>
        </p:nvPicPr>
        <p:blipFill>
          <a:blip r:embed="rId2"/>
          <a:stretch>
            <a:fillRect/>
          </a:stretch>
        </p:blipFill>
        <p:spPr>
          <a:xfrm>
            <a:off x="7294880" y="5135880"/>
            <a:ext cx="3094990" cy="1548130"/>
          </a:xfrm>
          <a:prstGeom prst="rect">
            <a:avLst/>
          </a:prstGeom>
        </p:spPr>
      </p:pic>
      <p:pic>
        <p:nvPicPr>
          <p:cNvPr id="11" name="图片 10" descr="bochum_000000_000313_gtFine_labelTrainIds"/>
          <p:cNvPicPr>
            <a:picLocks noChangeAspect="1"/>
          </p:cNvPicPr>
          <p:nvPr/>
        </p:nvPicPr>
        <p:blipFill>
          <a:blip r:embed="rId3"/>
          <a:stretch>
            <a:fillRect/>
          </a:stretch>
        </p:blipFill>
        <p:spPr>
          <a:xfrm>
            <a:off x="7294880" y="3230880"/>
            <a:ext cx="3094990" cy="1548130"/>
          </a:xfrm>
          <a:prstGeom prst="rect">
            <a:avLst/>
          </a:prstGeom>
        </p:spPr>
      </p:pic>
      <p:pic>
        <p:nvPicPr>
          <p:cNvPr id="12" name="图片 11" descr="bochum_000000_000313_gtFine_instanceIds"/>
          <p:cNvPicPr>
            <a:picLocks noChangeAspect="1"/>
          </p:cNvPicPr>
          <p:nvPr/>
        </p:nvPicPr>
        <p:blipFill>
          <a:blip r:embed="rId4"/>
          <a:stretch>
            <a:fillRect/>
          </a:stretch>
        </p:blipFill>
        <p:spPr>
          <a:xfrm>
            <a:off x="7294880" y="1326515"/>
            <a:ext cx="3094355" cy="1547495"/>
          </a:xfrm>
          <a:prstGeom prst="rect">
            <a:avLst/>
          </a:prstGeom>
        </p:spPr>
      </p:pic>
      <p:sp>
        <p:nvSpPr>
          <p:cNvPr id="13" name="文本框 12"/>
          <p:cNvSpPr txBox="1"/>
          <p:nvPr/>
        </p:nvSpPr>
        <p:spPr>
          <a:xfrm>
            <a:off x="868045" y="2677795"/>
            <a:ext cx="2520950" cy="368300"/>
          </a:xfrm>
          <a:prstGeom prst="rect">
            <a:avLst/>
          </a:prstGeom>
          <a:noFill/>
        </p:spPr>
        <p:txBody>
          <a:bodyPr wrap="square" rtlCol="0">
            <a:spAutoFit/>
          </a:bodyPr>
          <a:p>
            <a:pPr algn="ctr"/>
            <a:r>
              <a:rPr lang="en-US" altLang="zh-CN">
                <a:solidFill>
                  <a:srgbClr val="FF0000"/>
                </a:solidFill>
              </a:rPr>
              <a:t>Training image</a:t>
            </a:r>
            <a:endParaRPr lang="en-US" altLang="zh-CN">
              <a:solidFill>
                <a:srgbClr val="FF0000"/>
              </a:solidFill>
            </a:endParaRPr>
          </a:p>
        </p:txBody>
      </p:sp>
      <p:sp>
        <p:nvSpPr>
          <p:cNvPr id="14" name="文本框 13"/>
          <p:cNvSpPr txBox="1"/>
          <p:nvPr/>
        </p:nvSpPr>
        <p:spPr>
          <a:xfrm>
            <a:off x="4225925" y="3230880"/>
            <a:ext cx="2520950" cy="368300"/>
          </a:xfrm>
          <a:prstGeom prst="rect">
            <a:avLst/>
          </a:prstGeom>
          <a:noFill/>
        </p:spPr>
        <p:txBody>
          <a:bodyPr wrap="square" rtlCol="0">
            <a:spAutoFit/>
          </a:bodyPr>
          <a:p>
            <a:pPr algn="ctr"/>
            <a:r>
              <a:rPr lang="en-US" altLang="zh-CN">
                <a:solidFill>
                  <a:srgbClr val="FF0000"/>
                </a:solidFill>
              </a:rPr>
              <a:t>Lable files</a:t>
            </a:r>
            <a:endParaRPr lang="en-US" altLang="zh-CN">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 name="组合 7"/>
          <p:cNvGrpSpPr/>
          <p:nvPr/>
        </p:nvGrpSpPr>
        <p:grpSpPr>
          <a:xfrm>
            <a:off x="0" y="271145"/>
            <a:ext cx="6717665" cy="1055370"/>
            <a:chOff x="0" y="2210540"/>
            <a:chExt cx="6729274" cy="1802167"/>
          </a:xfrm>
          <a:effectLst>
            <a:outerShdw blurRad="76200" dist="38100" dir="5400000" sx="101000" sy="101000" algn="ctr" rotWithShape="0">
              <a:srgbClr val="000000">
                <a:alpha val="40000"/>
              </a:srgbClr>
            </a:outerShdw>
          </a:effectLst>
        </p:grpSpPr>
        <p:sp>
          <p:nvSpPr>
            <p:cNvPr id="5" name="矩形 4"/>
            <p:cNvSpPr/>
            <p:nvPr/>
          </p:nvSpPr>
          <p:spPr>
            <a:xfrm>
              <a:off x="0" y="2210540"/>
              <a:ext cx="6400800" cy="1802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6400800" y="2210540"/>
              <a:ext cx="328474" cy="1802167"/>
            </a:xfrm>
            <a:prstGeom prst="rect">
              <a:avLst/>
            </a:prstGeom>
            <a:solidFill>
              <a:srgbClr val="C4B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9" name="文本框 8"/>
          <p:cNvSpPr txBox="1"/>
          <p:nvPr/>
        </p:nvSpPr>
        <p:spPr>
          <a:xfrm>
            <a:off x="372745" y="102870"/>
            <a:ext cx="6344285" cy="1176655"/>
          </a:xfrm>
          <a:prstGeom prst="rect">
            <a:avLst/>
          </a:prstGeom>
          <a:noFill/>
        </p:spPr>
        <p:txBody>
          <a:bodyPr wrap="square" rtlCol="0">
            <a:noAutofit/>
          </a:bodyPr>
          <a:p>
            <a:pPr algn="ctr" defTabSz="796290">
              <a:lnSpc>
                <a:spcPct val="120000"/>
              </a:lnSpc>
              <a:spcBef>
                <a:spcPct val="20000"/>
              </a:spcBef>
              <a:defRPr/>
            </a:pPr>
            <a:r>
              <a:rPr lang="en-US" altLang="zh-CN" sz="6600" dirty="0">
                <a:latin typeface="站酷小薇LOGO体" panose="02010600010101010101" pitchFamily="50" charset="-122"/>
                <a:ea typeface="站酷小薇LOGO体" panose="02010600010101010101" pitchFamily="50" charset="-122"/>
              </a:rPr>
              <a:t>Preprocess</a:t>
            </a:r>
            <a:endParaRPr lang="en-US" altLang="zh-CN" sz="6600" dirty="0">
              <a:latin typeface="站酷小薇LOGO体" panose="02010600010101010101" pitchFamily="50" charset="-122"/>
              <a:ea typeface="站酷小薇LOGO体" panose="02010600010101010101" pitchFamily="50" charset="-122"/>
            </a:endParaRPr>
          </a:p>
        </p:txBody>
      </p:sp>
      <p:pic>
        <p:nvPicPr>
          <p:cNvPr id="2" name="图片 1" descr="dataset1"/>
          <p:cNvPicPr>
            <a:picLocks noChangeAspect="1"/>
          </p:cNvPicPr>
          <p:nvPr/>
        </p:nvPicPr>
        <p:blipFill>
          <a:blip r:embed="rId1"/>
          <a:stretch>
            <a:fillRect/>
          </a:stretch>
        </p:blipFill>
        <p:spPr>
          <a:xfrm>
            <a:off x="5417185" y="3155315"/>
            <a:ext cx="1357630" cy="2860675"/>
          </a:xfrm>
          <a:prstGeom prst="rect">
            <a:avLst/>
          </a:prstGeom>
        </p:spPr>
      </p:pic>
      <p:pic>
        <p:nvPicPr>
          <p:cNvPr id="3" name="图片 2" descr="dataset2"/>
          <p:cNvPicPr>
            <a:picLocks noChangeAspect="1"/>
          </p:cNvPicPr>
          <p:nvPr/>
        </p:nvPicPr>
        <p:blipFill>
          <a:blip r:embed="rId2"/>
          <a:stretch>
            <a:fillRect/>
          </a:stretch>
        </p:blipFill>
        <p:spPr>
          <a:xfrm>
            <a:off x="8409305" y="2720975"/>
            <a:ext cx="1438910" cy="3728720"/>
          </a:xfrm>
          <a:prstGeom prst="rect">
            <a:avLst/>
          </a:prstGeom>
        </p:spPr>
      </p:pic>
      <p:pic>
        <p:nvPicPr>
          <p:cNvPr id="15" name="图片 14" descr="dataset3"/>
          <p:cNvPicPr>
            <a:picLocks noChangeAspect="1"/>
          </p:cNvPicPr>
          <p:nvPr/>
        </p:nvPicPr>
        <p:blipFill>
          <a:blip r:embed="rId3"/>
          <a:stretch>
            <a:fillRect/>
          </a:stretch>
        </p:blipFill>
        <p:spPr>
          <a:xfrm>
            <a:off x="1448435" y="1695450"/>
            <a:ext cx="3493135" cy="1231265"/>
          </a:xfrm>
          <a:prstGeom prst="rect">
            <a:avLst/>
          </a:prstGeom>
        </p:spPr>
      </p:pic>
      <p:sp>
        <p:nvSpPr>
          <p:cNvPr id="16" name="圆角矩形 15"/>
          <p:cNvSpPr/>
          <p:nvPr/>
        </p:nvSpPr>
        <p:spPr>
          <a:xfrm>
            <a:off x="1320800" y="3972560"/>
            <a:ext cx="2461895" cy="1226820"/>
          </a:xfrm>
          <a:prstGeom prst="roundRect">
            <a:avLst/>
          </a:prstGeom>
          <a:solidFill>
            <a:srgbClr val="C4B08E"/>
          </a:solidFill>
          <a:ln>
            <a:solidFill>
              <a:srgbClr val="C4B08E"/>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4800"/>
              <a:t>dataset</a:t>
            </a:r>
            <a:endParaRPr lang="en-US" altLang="zh-CN" sz="4800"/>
          </a:p>
        </p:txBody>
      </p:sp>
      <p:sp>
        <p:nvSpPr>
          <p:cNvPr id="17" name="右箭头 16"/>
          <p:cNvSpPr/>
          <p:nvPr/>
        </p:nvSpPr>
        <p:spPr>
          <a:xfrm>
            <a:off x="4020820" y="4468495"/>
            <a:ext cx="1157605" cy="34988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 name="右箭头 17"/>
          <p:cNvSpPr/>
          <p:nvPr/>
        </p:nvSpPr>
        <p:spPr>
          <a:xfrm>
            <a:off x="7013575" y="4468495"/>
            <a:ext cx="1157605" cy="34988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椭圆 3"/>
          <p:cNvSpPr/>
          <p:nvPr>
            <p:custDataLst>
              <p:tags r:id="rId4"/>
            </p:custDataLst>
          </p:nvPr>
        </p:nvSpPr>
        <p:spPr>
          <a:xfrm>
            <a:off x="4406490" y="3789139"/>
            <a:ext cx="535021" cy="535021"/>
          </a:xfrm>
          <a:prstGeom prst="ellipse">
            <a:avLst/>
          </a:prstGeom>
          <a:solidFill>
            <a:schemeClr val="tx1"/>
          </a:solidFill>
          <a:ln>
            <a:solidFill>
              <a:srgbClr val="3345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b="1" dirty="0">
                <a:solidFill>
                  <a:schemeClr val="bg1"/>
                </a:solidFill>
                <a:latin typeface="楷体" panose="02010609060101010101" pitchFamily="49" charset="-122"/>
                <a:ea typeface="楷体" panose="02010609060101010101" pitchFamily="49" charset="-122"/>
              </a:rPr>
              <a:t>1</a:t>
            </a:r>
            <a:endParaRPr lang="zh-CN" altLang="en-US" sz="2800" b="1" dirty="0">
              <a:solidFill>
                <a:schemeClr val="bg1"/>
              </a:solidFill>
              <a:latin typeface="楷体" panose="02010609060101010101" pitchFamily="49" charset="-122"/>
              <a:ea typeface="楷体" panose="02010609060101010101" pitchFamily="49" charset="-122"/>
            </a:endParaRPr>
          </a:p>
        </p:txBody>
      </p:sp>
      <p:sp>
        <p:nvSpPr>
          <p:cNvPr id="6" name="椭圆 5"/>
          <p:cNvSpPr/>
          <p:nvPr>
            <p:custDataLst>
              <p:tags r:id="rId5"/>
            </p:custDataLst>
          </p:nvPr>
        </p:nvSpPr>
        <p:spPr>
          <a:xfrm>
            <a:off x="7250654" y="3789102"/>
            <a:ext cx="535021" cy="535021"/>
          </a:xfrm>
          <a:prstGeom prst="ellipse">
            <a:avLst/>
          </a:prstGeom>
          <a:solidFill>
            <a:schemeClr val="tx1"/>
          </a:solidFill>
          <a:ln>
            <a:solidFill>
              <a:srgbClr val="3345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b="1" dirty="0">
                <a:solidFill>
                  <a:schemeClr val="bg1"/>
                </a:solidFill>
                <a:latin typeface="楷体" panose="02010609060101010101" pitchFamily="49" charset="-122"/>
                <a:ea typeface="楷体" panose="02010609060101010101" pitchFamily="49" charset="-122"/>
              </a:rPr>
              <a:t>2</a:t>
            </a:r>
            <a:endParaRPr lang="zh-CN" altLang="en-US" sz="2800" b="1" dirty="0">
              <a:solidFill>
                <a:schemeClr val="bg1"/>
              </a:solidFill>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250"/>
                                        <p:tgtEl>
                                          <p:spTgt spid="4"/>
                                        </p:tgtEl>
                                      </p:cBhvr>
                                    </p:animEffect>
                                    <p:anim calcmode="lin" valueType="num">
                                      <p:cBhvr>
                                        <p:cTn id="14" dur="250" fill="hold"/>
                                        <p:tgtEl>
                                          <p:spTgt spid="4"/>
                                        </p:tgtEl>
                                        <p:attrNameLst>
                                          <p:attrName>ppt_x</p:attrName>
                                        </p:attrNameLst>
                                      </p:cBhvr>
                                      <p:tavLst>
                                        <p:tav tm="0">
                                          <p:val>
                                            <p:strVal val="#ppt_x"/>
                                          </p:val>
                                        </p:tav>
                                        <p:tav tm="100000">
                                          <p:val>
                                            <p:strVal val="#ppt_x"/>
                                          </p:val>
                                        </p:tav>
                                      </p:tavLst>
                                    </p:anim>
                                    <p:anim calcmode="lin" valueType="num">
                                      <p:cBhvr>
                                        <p:cTn id="15" dur="25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bldLvl="0" animBg="1"/>
      <p:bldP spid="6"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 name="组合 7"/>
          <p:cNvGrpSpPr/>
          <p:nvPr/>
        </p:nvGrpSpPr>
        <p:grpSpPr>
          <a:xfrm>
            <a:off x="0" y="271145"/>
            <a:ext cx="6717665" cy="1055370"/>
            <a:chOff x="0" y="2210540"/>
            <a:chExt cx="6729274" cy="1802167"/>
          </a:xfrm>
          <a:effectLst>
            <a:outerShdw blurRad="76200" dist="38100" dir="5400000" sx="101000" sy="101000" algn="ctr" rotWithShape="0">
              <a:srgbClr val="000000">
                <a:alpha val="40000"/>
              </a:srgbClr>
            </a:outerShdw>
          </a:effectLst>
        </p:grpSpPr>
        <p:sp>
          <p:nvSpPr>
            <p:cNvPr id="5" name="矩形 4"/>
            <p:cNvSpPr/>
            <p:nvPr/>
          </p:nvSpPr>
          <p:spPr>
            <a:xfrm>
              <a:off x="0" y="2210540"/>
              <a:ext cx="6400800" cy="1802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6400800" y="2210540"/>
              <a:ext cx="328474" cy="1802167"/>
            </a:xfrm>
            <a:prstGeom prst="rect">
              <a:avLst/>
            </a:prstGeom>
            <a:solidFill>
              <a:srgbClr val="C4B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9" name="文本框 8"/>
          <p:cNvSpPr txBox="1"/>
          <p:nvPr/>
        </p:nvSpPr>
        <p:spPr>
          <a:xfrm>
            <a:off x="372745" y="102870"/>
            <a:ext cx="6344285" cy="1176655"/>
          </a:xfrm>
          <a:prstGeom prst="rect">
            <a:avLst/>
          </a:prstGeom>
          <a:noFill/>
        </p:spPr>
        <p:txBody>
          <a:bodyPr wrap="square" rtlCol="0">
            <a:noAutofit/>
          </a:bodyPr>
          <a:p>
            <a:pPr algn="ctr" defTabSz="796290">
              <a:lnSpc>
                <a:spcPct val="120000"/>
              </a:lnSpc>
              <a:spcBef>
                <a:spcPct val="20000"/>
              </a:spcBef>
              <a:defRPr/>
            </a:pPr>
            <a:r>
              <a:rPr lang="en-US" altLang="zh-CN" sz="6600" dirty="0">
                <a:latin typeface="站酷小薇LOGO体" panose="02010600010101010101" pitchFamily="50" charset="-122"/>
                <a:ea typeface="站酷小薇LOGO体" panose="02010600010101010101" pitchFamily="50" charset="-122"/>
              </a:rPr>
              <a:t>Preprocess</a:t>
            </a:r>
            <a:endParaRPr lang="en-US" altLang="zh-CN" sz="6600" dirty="0">
              <a:latin typeface="站酷小薇LOGO体" panose="02010600010101010101" pitchFamily="50" charset="-122"/>
              <a:ea typeface="站酷小薇LOGO体" panose="02010600010101010101" pitchFamily="50" charset="-122"/>
            </a:endParaRPr>
          </a:p>
        </p:txBody>
      </p:sp>
      <p:pic>
        <p:nvPicPr>
          <p:cNvPr id="15" name="图片 14" descr="dataset3"/>
          <p:cNvPicPr>
            <a:picLocks noChangeAspect="1"/>
          </p:cNvPicPr>
          <p:nvPr/>
        </p:nvPicPr>
        <p:blipFill>
          <a:blip r:embed="rId1"/>
          <a:stretch>
            <a:fillRect/>
          </a:stretch>
        </p:blipFill>
        <p:spPr>
          <a:xfrm>
            <a:off x="3056890" y="2505075"/>
            <a:ext cx="6656070" cy="2346325"/>
          </a:xfrm>
          <a:prstGeom prst="rect">
            <a:avLst/>
          </a:prstGeom>
        </p:spPr>
      </p:pic>
      <p:sp>
        <p:nvSpPr>
          <p:cNvPr id="10" name="矩形 9"/>
          <p:cNvSpPr/>
          <p:nvPr>
            <p:custDataLst>
              <p:tags r:id="rId2"/>
            </p:custDataLst>
          </p:nvPr>
        </p:nvSpPr>
        <p:spPr>
          <a:xfrm>
            <a:off x="2854314" y="1859888"/>
            <a:ext cx="6791547" cy="645160"/>
          </a:xfrm>
          <a:prstGeom prst="rect">
            <a:avLst/>
          </a:prstGeom>
        </p:spPr>
        <p:txBody>
          <a:bodyPr wrap="square">
            <a:spAutoFit/>
          </a:bodyPr>
          <a:lstStyle/>
          <a:p>
            <a:pPr algn="l">
              <a:lnSpc>
                <a:spcPct val="150000"/>
              </a:lnSpc>
            </a:pPr>
            <a:r>
              <a:rPr lang="zh-CN" altLang="en-US" sz="2400" dirty="0">
                <a:latin typeface="楷体" panose="02010609060101010101" pitchFamily="49" charset="-122"/>
                <a:ea typeface="楷体" panose="02010609060101010101" pitchFamily="49" charset="-122"/>
                <a:cs typeface="Ebrima" panose="02000000000000000000" pitchFamily="2" charset="0"/>
              </a:rPr>
              <a:t>生成</a:t>
            </a:r>
            <a:r>
              <a:rPr lang="en-US" altLang="zh-CN" sz="2400" dirty="0">
                <a:latin typeface="楷体" panose="02010609060101010101" pitchFamily="49" charset="-122"/>
                <a:ea typeface="楷体" panose="02010609060101010101" pitchFamily="49" charset="-122"/>
                <a:cs typeface="Ebrima" panose="02000000000000000000" pitchFamily="2" charset="0"/>
              </a:rPr>
              <a:t> groundtruth</a:t>
            </a:r>
            <a:endParaRPr lang="en-US" altLang="zh-CN" sz="2400" dirty="0">
              <a:latin typeface="楷体" panose="02010609060101010101" pitchFamily="49" charset="-122"/>
              <a:ea typeface="楷体" panose="02010609060101010101" pitchFamily="49" charset="-122"/>
              <a:cs typeface="Ebrima" panose="02000000000000000000" pitchFamily="2" charset="0"/>
            </a:endParaRPr>
          </a:p>
        </p:txBody>
      </p:sp>
      <p:sp>
        <p:nvSpPr>
          <p:cNvPr id="4" name="椭圆 3"/>
          <p:cNvSpPr/>
          <p:nvPr>
            <p:custDataLst>
              <p:tags r:id="rId3"/>
            </p:custDataLst>
          </p:nvPr>
        </p:nvSpPr>
        <p:spPr>
          <a:xfrm>
            <a:off x="2173830" y="2046064"/>
            <a:ext cx="535021" cy="535021"/>
          </a:xfrm>
          <a:prstGeom prst="ellipse">
            <a:avLst/>
          </a:prstGeom>
          <a:solidFill>
            <a:schemeClr val="tx1"/>
          </a:solidFill>
          <a:ln>
            <a:solidFill>
              <a:srgbClr val="3345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b="1" dirty="0">
                <a:solidFill>
                  <a:schemeClr val="bg1"/>
                </a:solidFill>
                <a:latin typeface="楷体" panose="02010609060101010101" pitchFamily="49" charset="-122"/>
                <a:ea typeface="楷体" panose="02010609060101010101" pitchFamily="49" charset="-122"/>
              </a:rPr>
              <a:t>1</a:t>
            </a:r>
            <a:endParaRPr lang="zh-CN" altLang="en-US" sz="2800" b="1" dirty="0">
              <a:solidFill>
                <a:schemeClr val="bg1"/>
              </a:solidFill>
              <a:latin typeface="楷体" panose="02010609060101010101" pitchFamily="49" charset="-122"/>
              <a:ea typeface="楷体" panose="02010609060101010101" pitchFamily="49" charset="-122"/>
            </a:endParaRPr>
          </a:p>
        </p:txBody>
      </p:sp>
      <p:sp>
        <p:nvSpPr>
          <p:cNvPr id="6" name="文本框 5"/>
          <p:cNvSpPr txBox="1"/>
          <p:nvPr/>
        </p:nvSpPr>
        <p:spPr>
          <a:xfrm>
            <a:off x="2708910" y="5088890"/>
            <a:ext cx="7853680" cy="1476375"/>
          </a:xfrm>
          <a:prstGeom prst="rect">
            <a:avLst/>
          </a:prstGeom>
          <a:noFill/>
        </p:spPr>
        <p:txBody>
          <a:bodyPr wrap="square" rtlCol="0">
            <a:spAutoFit/>
          </a:bodyPr>
          <a:p>
            <a:r>
              <a:rPr lang="zh-CN" altLang="en-US"/>
              <a:t>生成训练标签图像，其中每个像素被标注为一个类的</a:t>
            </a:r>
            <a:r>
              <a:rPr lang="en-US" altLang="zh-CN"/>
              <a:t> ID</a:t>
            </a:r>
            <a:r>
              <a:rPr lang="zh-CN" altLang="en-US"/>
              <a:t>（</a:t>
            </a:r>
            <a:r>
              <a:rPr lang="en-US" altLang="zh-CN"/>
              <a:t>TrainId</a:t>
            </a:r>
            <a:r>
              <a:rPr lang="zh-CN" altLang="en-US"/>
              <a:t>）</a:t>
            </a:r>
            <a:endParaRPr lang="zh-CN" altLang="en-US"/>
          </a:p>
          <a:p>
            <a:endParaRPr lang="zh-CN" altLang="en-US"/>
          </a:p>
          <a:p>
            <a:r>
              <a:rPr lang="zh-CN" altLang="en-US"/>
              <a:t>生成包含语义类别和实例</a:t>
            </a:r>
            <a:r>
              <a:rPr lang="en-US" altLang="zh-CN"/>
              <a:t> ID </a:t>
            </a:r>
            <a:r>
              <a:rPr lang="zh-CN" altLang="en-US"/>
              <a:t>的</a:t>
            </a:r>
            <a:r>
              <a:rPr lang="en-US" altLang="zh-CN"/>
              <a:t> Panoptic </a:t>
            </a:r>
            <a:r>
              <a:rPr lang="zh-CN" altLang="en-US"/>
              <a:t>图像</a:t>
            </a:r>
            <a:endParaRPr lang="zh-CN" altLang="en-US"/>
          </a:p>
          <a:p>
            <a:endParaRPr lang="zh-CN" altLang="en-US"/>
          </a:p>
          <a:p>
            <a:r>
              <a:rPr lang="zh-CN" altLang="en-US"/>
              <a:t>生成</a:t>
            </a:r>
            <a:r>
              <a:rPr lang="en-US" altLang="zh-CN"/>
              <a:t>Panoptic Groundtruth</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50"/>
                                        <p:tgtEl>
                                          <p:spTgt spid="10"/>
                                        </p:tgtEl>
                                      </p:cBhvr>
                                    </p:animEffect>
                                    <p:anim calcmode="lin" valueType="num">
                                      <p:cBhvr>
                                        <p:cTn id="14" dur="250" fill="hold"/>
                                        <p:tgtEl>
                                          <p:spTgt spid="10"/>
                                        </p:tgtEl>
                                        <p:attrNameLst>
                                          <p:attrName>ppt_x</p:attrName>
                                        </p:attrNameLst>
                                      </p:cBhvr>
                                      <p:tavLst>
                                        <p:tav tm="0">
                                          <p:val>
                                            <p:strVal val="#ppt_x"/>
                                          </p:val>
                                        </p:tav>
                                        <p:tav tm="100000">
                                          <p:val>
                                            <p:strVal val="#ppt_x"/>
                                          </p:val>
                                        </p:tav>
                                      </p:tavLst>
                                    </p:anim>
                                    <p:anim calcmode="lin" valueType="num">
                                      <p:cBhvr>
                                        <p:cTn id="15" dur="25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250"/>
                                        <p:tgtEl>
                                          <p:spTgt spid="4"/>
                                        </p:tgtEl>
                                      </p:cBhvr>
                                    </p:animEffect>
                                    <p:anim calcmode="lin" valueType="num">
                                      <p:cBhvr>
                                        <p:cTn id="20" dur="250" fill="hold"/>
                                        <p:tgtEl>
                                          <p:spTgt spid="4"/>
                                        </p:tgtEl>
                                        <p:attrNameLst>
                                          <p:attrName>ppt_x</p:attrName>
                                        </p:attrNameLst>
                                      </p:cBhvr>
                                      <p:tavLst>
                                        <p:tav tm="0">
                                          <p:val>
                                            <p:strVal val="#ppt_x"/>
                                          </p:val>
                                        </p:tav>
                                        <p:tav tm="100000">
                                          <p:val>
                                            <p:strVal val="#ppt_x"/>
                                          </p:val>
                                        </p:tav>
                                      </p:tavLst>
                                    </p:anim>
                                    <p:anim calcmode="lin" valueType="num">
                                      <p:cBhvr>
                                        <p:cTn id="21"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4"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 name="组合 7"/>
          <p:cNvGrpSpPr/>
          <p:nvPr/>
        </p:nvGrpSpPr>
        <p:grpSpPr>
          <a:xfrm>
            <a:off x="0" y="271145"/>
            <a:ext cx="6717665" cy="1055370"/>
            <a:chOff x="0" y="2210540"/>
            <a:chExt cx="6729274" cy="1802167"/>
          </a:xfrm>
          <a:effectLst>
            <a:outerShdw blurRad="76200" dist="38100" dir="5400000" sx="101000" sy="101000" algn="ctr" rotWithShape="0">
              <a:srgbClr val="000000">
                <a:alpha val="40000"/>
              </a:srgbClr>
            </a:outerShdw>
          </a:effectLst>
        </p:grpSpPr>
        <p:sp>
          <p:nvSpPr>
            <p:cNvPr id="5" name="矩形 4"/>
            <p:cNvSpPr/>
            <p:nvPr/>
          </p:nvSpPr>
          <p:spPr>
            <a:xfrm>
              <a:off x="0" y="2210540"/>
              <a:ext cx="6400800" cy="1802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6400800" y="2210540"/>
              <a:ext cx="328474" cy="1802167"/>
            </a:xfrm>
            <a:prstGeom prst="rect">
              <a:avLst/>
            </a:prstGeom>
            <a:solidFill>
              <a:srgbClr val="C4B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9" name="文本框 8"/>
          <p:cNvSpPr txBox="1"/>
          <p:nvPr/>
        </p:nvSpPr>
        <p:spPr>
          <a:xfrm>
            <a:off x="372745" y="102870"/>
            <a:ext cx="6344285" cy="1176655"/>
          </a:xfrm>
          <a:prstGeom prst="rect">
            <a:avLst/>
          </a:prstGeom>
          <a:noFill/>
        </p:spPr>
        <p:txBody>
          <a:bodyPr wrap="square" rtlCol="0">
            <a:noAutofit/>
          </a:bodyPr>
          <a:p>
            <a:pPr algn="ctr" defTabSz="796290">
              <a:lnSpc>
                <a:spcPct val="120000"/>
              </a:lnSpc>
              <a:spcBef>
                <a:spcPct val="20000"/>
              </a:spcBef>
              <a:defRPr/>
            </a:pPr>
            <a:r>
              <a:rPr lang="en-US" altLang="zh-CN" sz="6600" dirty="0">
                <a:latin typeface="站酷小薇LOGO体" panose="02010600010101010101" pitchFamily="50" charset="-122"/>
                <a:ea typeface="站酷小薇LOGO体" panose="02010600010101010101" pitchFamily="50" charset="-122"/>
              </a:rPr>
              <a:t>Preprocess</a:t>
            </a:r>
            <a:endParaRPr lang="en-US" altLang="zh-CN" sz="6600" dirty="0">
              <a:latin typeface="站酷小薇LOGO体" panose="02010600010101010101" pitchFamily="50" charset="-122"/>
              <a:ea typeface="站酷小薇LOGO体" panose="02010600010101010101" pitchFamily="50" charset="-122"/>
            </a:endParaRPr>
          </a:p>
        </p:txBody>
      </p:sp>
      <p:sp>
        <p:nvSpPr>
          <p:cNvPr id="10" name="矩形 9"/>
          <p:cNvSpPr/>
          <p:nvPr>
            <p:custDataLst>
              <p:tags r:id="rId1"/>
            </p:custDataLst>
          </p:nvPr>
        </p:nvSpPr>
        <p:spPr>
          <a:xfrm>
            <a:off x="2854314" y="1859888"/>
            <a:ext cx="6791547" cy="645160"/>
          </a:xfrm>
          <a:prstGeom prst="rect">
            <a:avLst/>
          </a:prstGeom>
        </p:spPr>
        <p:txBody>
          <a:bodyPr wrap="square">
            <a:spAutoFit/>
          </a:bodyPr>
          <a:lstStyle/>
          <a:p>
            <a:pPr algn="l">
              <a:lnSpc>
                <a:spcPct val="150000"/>
              </a:lnSpc>
            </a:pPr>
            <a:r>
              <a:rPr lang="zh-CN" altLang="en-US" sz="2400" dirty="0">
                <a:latin typeface="楷体" panose="02010609060101010101" pitchFamily="49" charset="-122"/>
                <a:ea typeface="楷体" panose="02010609060101010101" pitchFamily="49" charset="-122"/>
                <a:cs typeface="Ebrima" panose="02000000000000000000" pitchFamily="2" charset="0"/>
              </a:rPr>
              <a:t>将数据转换为</a:t>
            </a:r>
            <a:r>
              <a:rPr lang="en-US" altLang="zh-CN" sz="2400" dirty="0">
                <a:latin typeface="楷体" panose="02010609060101010101" pitchFamily="49" charset="-122"/>
                <a:ea typeface="楷体" panose="02010609060101010101" pitchFamily="49" charset="-122"/>
                <a:cs typeface="Ebrima" panose="02000000000000000000" pitchFamily="2" charset="0"/>
              </a:rPr>
              <a:t> TFRecord </a:t>
            </a:r>
            <a:r>
              <a:rPr lang="zh-CN" altLang="en-US" sz="2400" dirty="0">
                <a:latin typeface="楷体" panose="02010609060101010101" pitchFamily="49" charset="-122"/>
                <a:ea typeface="楷体" panose="02010609060101010101" pitchFamily="49" charset="-122"/>
                <a:cs typeface="Ebrima" panose="02000000000000000000" pitchFamily="2" charset="0"/>
              </a:rPr>
              <a:t>格式</a:t>
            </a:r>
            <a:endParaRPr lang="zh-CN" altLang="en-US" sz="2400" dirty="0">
              <a:latin typeface="楷体" panose="02010609060101010101" pitchFamily="49" charset="-122"/>
              <a:ea typeface="楷体" panose="02010609060101010101" pitchFamily="49" charset="-122"/>
              <a:cs typeface="Ebrima" panose="02000000000000000000" pitchFamily="2" charset="0"/>
            </a:endParaRPr>
          </a:p>
        </p:txBody>
      </p:sp>
      <p:sp>
        <p:nvSpPr>
          <p:cNvPr id="6" name="文本框 5"/>
          <p:cNvSpPr txBox="1"/>
          <p:nvPr/>
        </p:nvSpPr>
        <p:spPr>
          <a:xfrm>
            <a:off x="903605" y="2708910"/>
            <a:ext cx="10455275" cy="2861310"/>
          </a:xfrm>
          <a:prstGeom prst="rect">
            <a:avLst/>
          </a:prstGeom>
          <a:noFill/>
        </p:spPr>
        <p:txBody>
          <a:bodyPr wrap="square" rtlCol="0">
            <a:spAutoFit/>
          </a:bodyPr>
          <a:p>
            <a:pPr marL="285750" indent="-285750">
              <a:buFont typeface="Arial" panose="020B0604020202020204" pitchFamily="34" charset="0"/>
              <a:buChar char="•"/>
            </a:pPr>
            <a:r>
              <a:rPr lang="zh-CN" altLang="en-US"/>
              <a:t>大规模数据集：像</a:t>
            </a:r>
            <a:r>
              <a:rPr lang="en-US" altLang="zh-CN"/>
              <a:t> Cityscapes </a:t>
            </a:r>
            <a:r>
              <a:rPr lang="zh-CN" altLang="en-US"/>
              <a:t>这样的数据集通常包含大量的图像和标注。如果直接使用图像文件（如</a:t>
            </a:r>
            <a:r>
              <a:rPr lang="en-US" altLang="zh-CN"/>
              <a:t> PNG </a:t>
            </a:r>
            <a:r>
              <a:rPr lang="zh-CN" altLang="en-US"/>
              <a:t>或</a:t>
            </a:r>
            <a:r>
              <a:rPr lang="en-US" altLang="zh-CN"/>
              <a:t> JPEG </a:t>
            </a:r>
            <a:r>
              <a:rPr lang="zh-CN" altLang="en-US"/>
              <a:t>格式），在训练过程中读取和解码这些文件可能会导致</a:t>
            </a:r>
            <a:r>
              <a:rPr lang="en-US" altLang="zh-CN"/>
              <a:t> I/O </a:t>
            </a:r>
            <a:r>
              <a:rPr lang="zh-CN" altLang="en-US"/>
              <a:t>瓶颈，特别是在数据量非常大的情况下。</a:t>
            </a:r>
            <a:r>
              <a:rPr lang="en-US" altLang="zh-CN"/>
              <a:t>TFRecord </a:t>
            </a:r>
            <a:r>
              <a:rPr lang="zh-CN" altLang="en-US"/>
              <a:t>格式通过将数据序列化为二进制格式，使得数据存储更加高效，读取速度更快。</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数据切分与并行处理：</a:t>
            </a:r>
            <a:r>
              <a:rPr lang="en-US" altLang="zh-CN"/>
              <a:t>TFRecord </a:t>
            </a:r>
            <a:r>
              <a:rPr lang="zh-CN" altLang="en-US"/>
              <a:t>支持将数据切分为多个</a:t>
            </a:r>
            <a:r>
              <a:rPr lang="en-US" altLang="zh-CN"/>
              <a:t>“</a:t>
            </a:r>
            <a:r>
              <a:rPr lang="zh-CN" altLang="en-US"/>
              <a:t>片段</a:t>
            </a:r>
            <a:r>
              <a:rPr lang="en-US" altLang="zh-CN"/>
              <a:t>” (shards)</a:t>
            </a:r>
            <a:r>
              <a:rPr lang="zh-CN" altLang="en-US"/>
              <a:t>，每个片段包含多个样本。</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兼容</a:t>
            </a:r>
            <a:r>
              <a:rPr lang="en-US" altLang="zh-CN"/>
              <a:t> TensorFlow </a:t>
            </a:r>
            <a:r>
              <a:rPr lang="zh-CN" altLang="en-US"/>
              <a:t>：</a:t>
            </a:r>
            <a:r>
              <a:rPr lang="en-US" altLang="zh-CN"/>
              <a:t>TFRecord </a:t>
            </a:r>
            <a:r>
              <a:rPr lang="zh-CN" altLang="en-US"/>
              <a:t>是</a:t>
            </a:r>
            <a:r>
              <a:rPr lang="en-US" altLang="zh-CN"/>
              <a:t> TensorFlow </a:t>
            </a:r>
            <a:r>
              <a:rPr lang="zh-CN" altLang="en-US"/>
              <a:t>的原生格式，</a:t>
            </a:r>
            <a:r>
              <a:rPr lang="en-US" altLang="zh-CN"/>
              <a:t>TensorFlow </a:t>
            </a:r>
            <a:r>
              <a:rPr lang="zh-CN" altLang="en-US"/>
              <a:t>提供了专门的</a:t>
            </a:r>
            <a:r>
              <a:rPr lang="en-US" altLang="zh-CN"/>
              <a:t> API </a:t>
            </a:r>
            <a:r>
              <a:rPr lang="zh-CN" altLang="en-US"/>
              <a:t>用于读取和处理</a:t>
            </a:r>
            <a:r>
              <a:rPr lang="en-US" altLang="zh-CN"/>
              <a:t> TFRecord </a:t>
            </a:r>
            <a:r>
              <a:rPr lang="zh-CN" altLang="en-US"/>
              <a:t>文件（例如</a:t>
            </a:r>
            <a:r>
              <a:rPr lang="en-US" altLang="zh-CN"/>
              <a:t> tf.data.TFRecordDataset</a:t>
            </a:r>
            <a:r>
              <a:rPr lang="zh-CN" altLang="en-US"/>
              <a:t>）。通过使用</a:t>
            </a:r>
            <a:r>
              <a:rPr lang="en-US" altLang="zh-CN"/>
              <a:t> TFRecord </a:t>
            </a:r>
            <a:r>
              <a:rPr lang="zh-CN" altLang="en-US"/>
              <a:t>格式，你可以轻松地与</a:t>
            </a:r>
            <a:r>
              <a:rPr lang="en-US" altLang="zh-CN"/>
              <a:t> TensorFlow </a:t>
            </a:r>
            <a:r>
              <a:rPr lang="zh-CN" altLang="en-US"/>
              <a:t>的其他功能（如数据管道、模型训练等）集成，而无需编写复杂的自定义数据读取代码。</a:t>
            </a:r>
            <a:endParaRPr lang="zh-CN" altLang="en-US"/>
          </a:p>
        </p:txBody>
      </p:sp>
      <p:sp>
        <p:nvSpPr>
          <p:cNvPr id="2" name="椭圆 1"/>
          <p:cNvSpPr/>
          <p:nvPr>
            <p:custDataLst>
              <p:tags r:id="rId2"/>
            </p:custDataLst>
          </p:nvPr>
        </p:nvSpPr>
        <p:spPr>
          <a:xfrm>
            <a:off x="2065879" y="1969827"/>
            <a:ext cx="535021" cy="535021"/>
          </a:xfrm>
          <a:prstGeom prst="ellipse">
            <a:avLst/>
          </a:prstGeom>
          <a:solidFill>
            <a:schemeClr val="tx1"/>
          </a:solidFill>
          <a:ln>
            <a:solidFill>
              <a:srgbClr val="3345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b="1" dirty="0">
                <a:solidFill>
                  <a:schemeClr val="bg1"/>
                </a:solidFill>
                <a:latin typeface="楷体" panose="02010609060101010101" pitchFamily="49" charset="-122"/>
                <a:ea typeface="楷体" panose="02010609060101010101" pitchFamily="49" charset="-122"/>
              </a:rPr>
              <a:t>2</a:t>
            </a:r>
            <a:endParaRPr lang="zh-CN" altLang="en-US" sz="2800" b="1" dirty="0">
              <a:solidFill>
                <a:schemeClr val="bg1"/>
              </a:solidFill>
              <a:latin typeface="楷体" panose="02010609060101010101" pitchFamily="49" charset="-122"/>
              <a:ea typeface="楷体" panose="02010609060101010101" pitchFamily="49" charset="-122"/>
            </a:endParaRPr>
          </a:p>
        </p:txBody>
      </p:sp>
      <p:pic>
        <p:nvPicPr>
          <p:cNvPr id="3" name="图片 2"/>
          <p:cNvPicPr>
            <a:picLocks noChangeAspect="1"/>
          </p:cNvPicPr>
          <p:nvPr/>
        </p:nvPicPr>
        <p:blipFill>
          <a:blip r:embed="rId3"/>
          <a:stretch>
            <a:fillRect/>
          </a:stretch>
        </p:blipFill>
        <p:spPr>
          <a:xfrm>
            <a:off x="8941435" y="671195"/>
            <a:ext cx="2231390" cy="17437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50"/>
                                        <p:tgtEl>
                                          <p:spTgt spid="10"/>
                                        </p:tgtEl>
                                      </p:cBhvr>
                                    </p:animEffect>
                                    <p:anim calcmode="lin" valueType="num">
                                      <p:cBhvr>
                                        <p:cTn id="14" dur="250" fill="hold"/>
                                        <p:tgtEl>
                                          <p:spTgt spid="10"/>
                                        </p:tgtEl>
                                        <p:attrNameLst>
                                          <p:attrName>ppt_x</p:attrName>
                                        </p:attrNameLst>
                                      </p:cBhvr>
                                      <p:tavLst>
                                        <p:tav tm="0">
                                          <p:val>
                                            <p:strVal val="#ppt_x"/>
                                          </p:val>
                                        </p:tav>
                                        <p:tav tm="100000">
                                          <p:val>
                                            <p:strVal val="#ppt_x"/>
                                          </p:val>
                                        </p:tav>
                                      </p:tavLst>
                                    </p:anim>
                                    <p:anim calcmode="lin" valueType="num">
                                      <p:cBhvr>
                                        <p:cTn id="15" dur="25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 y="1864310"/>
            <a:ext cx="7954392" cy="1660125"/>
            <a:chOff x="0" y="2210540"/>
            <a:chExt cx="6729274" cy="1802167"/>
          </a:xfrm>
          <a:effectLst>
            <a:outerShdw blurRad="76200" dist="38100" dir="5400000" sx="101000" sy="101000" algn="ctr" rotWithShape="0">
              <a:srgbClr val="000000">
                <a:alpha val="40000"/>
              </a:srgbClr>
            </a:outerShdw>
          </a:effectLst>
        </p:grpSpPr>
        <p:sp>
          <p:nvSpPr>
            <p:cNvPr id="5" name="矩形 4"/>
            <p:cNvSpPr/>
            <p:nvPr/>
          </p:nvSpPr>
          <p:spPr>
            <a:xfrm>
              <a:off x="0" y="2210540"/>
              <a:ext cx="6400800" cy="1802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400800" y="2210540"/>
              <a:ext cx="328474" cy="1802167"/>
            </a:xfrm>
            <a:prstGeom prst="rect">
              <a:avLst/>
            </a:prstGeom>
            <a:solidFill>
              <a:srgbClr val="C4B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p:cNvSpPr txBox="1"/>
          <p:nvPr/>
        </p:nvSpPr>
        <p:spPr>
          <a:xfrm>
            <a:off x="372561" y="2140374"/>
            <a:ext cx="6998552" cy="1309370"/>
          </a:xfrm>
          <a:prstGeom prst="rect">
            <a:avLst/>
          </a:prstGeom>
          <a:noFill/>
        </p:spPr>
        <p:txBody>
          <a:bodyPr wrap="square" rtlCol="0">
            <a:spAutoFit/>
          </a:bodyPr>
          <a:lstStyle/>
          <a:p>
            <a:pPr algn="ctr" defTabSz="796290">
              <a:lnSpc>
                <a:spcPct val="120000"/>
              </a:lnSpc>
              <a:spcBef>
                <a:spcPct val="20000"/>
              </a:spcBef>
              <a:defRPr/>
            </a:pPr>
            <a:r>
              <a:rPr lang="en-US" altLang="zh-CN" sz="6600" dirty="0">
                <a:solidFill>
                  <a:schemeClr val="tx1">
                    <a:lumMod val="75000"/>
                    <a:lumOff val="25000"/>
                  </a:schemeClr>
                </a:solidFill>
                <a:latin typeface="楷体" panose="02010609060101010101" pitchFamily="49" charset="-122"/>
                <a:ea typeface="楷体" panose="02010609060101010101" pitchFamily="49" charset="-122"/>
                <a:sym typeface="Arial" panose="020B0604020202020204" pitchFamily="34" charset="0"/>
              </a:rPr>
              <a:t>Training Model</a:t>
            </a:r>
            <a:endParaRPr lang="zh-CN" altLang="en-US" sz="6600" dirty="0">
              <a:latin typeface="站酷小薇LOGO体" panose="02010600010101010101" pitchFamily="50" charset="-122"/>
              <a:ea typeface="站酷小薇LOGO体" panose="02010600010101010101" pitchFamily="50" charset="-122"/>
            </a:endParaRPr>
          </a:p>
        </p:txBody>
      </p:sp>
      <p:sp>
        <p:nvSpPr>
          <p:cNvPr id="2" name="文本框 1"/>
          <p:cNvSpPr txBox="1"/>
          <p:nvPr/>
        </p:nvSpPr>
        <p:spPr>
          <a:xfrm>
            <a:off x="5891530" y="3950970"/>
            <a:ext cx="4064000" cy="368300"/>
          </a:xfrm>
          <a:prstGeom prst="rect">
            <a:avLst/>
          </a:prstGeom>
          <a:noFill/>
        </p:spPr>
        <p:txBody>
          <a:bodyPr wrap="square" rtlCol="0">
            <a:spAutoFit/>
          </a:bodyPr>
          <a:p>
            <a:r>
              <a:rPr lang="en-US" altLang="zh-CN"/>
              <a:t>—— deeplab2</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b="1"/>
              <a:t>   Residual network              Bottleneck</a:t>
            </a:r>
            <a:endParaRPr lang="en-US" altLang="zh-CN" b="1"/>
          </a:p>
        </p:txBody>
      </p:sp>
      <p:pic>
        <p:nvPicPr>
          <p:cNvPr id="4" name="内容占位符 3"/>
          <p:cNvPicPr>
            <a:picLocks noChangeAspect="1"/>
          </p:cNvPicPr>
          <p:nvPr>
            <p:ph idx="1"/>
          </p:nvPr>
        </p:nvPicPr>
        <p:blipFill>
          <a:blip r:embed="rId1"/>
          <a:stretch>
            <a:fillRect/>
          </a:stretch>
        </p:blipFill>
        <p:spPr>
          <a:xfrm>
            <a:off x="6736080" y="1825625"/>
            <a:ext cx="4911725" cy="4351655"/>
          </a:xfrm>
          <a:prstGeom prst="rect">
            <a:avLst/>
          </a:prstGeom>
        </p:spPr>
      </p:pic>
      <p:pic>
        <p:nvPicPr>
          <p:cNvPr id="5" name="图片 4"/>
          <p:cNvPicPr>
            <a:picLocks noChangeAspect="1"/>
          </p:cNvPicPr>
          <p:nvPr/>
        </p:nvPicPr>
        <p:blipFill>
          <a:blip r:embed="rId2"/>
          <a:stretch>
            <a:fillRect/>
          </a:stretch>
        </p:blipFill>
        <p:spPr>
          <a:xfrm>
            <a:off x="838200" y="1825625"/>
            <a:ext cx="4405630" cy="443420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b="1">
                <a:sym typeface="+mn-ea"/>
              </a:rPr>
              <a:t>Why use Residual network </a:t>
            </a:r>
            <a:endParaRPr lang="zh-CN" altLang="en-US"/>
          </a:p>
        </p:txBody>
      </p:sp>
      <p:graphicFrame>
        <p:nvGraphicFramePr>
          <p:cNvPr id="6" name="对象 5">
            <a:hlinkClick r:id="" action="ppaction://ole?verb="/>
          </p:cNvPr>
          <p:cNvGraphicFramePr>
            <a:graphicFrameLocks noChangeAspect="1"/>
          </p:cNvGraphicFramePr>
          <p:nvPr/>
        </p:nvGraphicFramePr>
        <p:xfrm>
          <a:off x="3171190" y="2292985"/>
          <a:ext cx="7027545" cy="1717040"/>
        </p:xfrm>
        <a:graphic>
          <a:graphicData uri="http://schemas.openxmlformats.org/presentationml/2006/ole">
            <mc:AlternateContent xmlns:mc="http://schemas.openxmlformats.org/markup-compatibility/2006">
              <mc:Choice xmlns:v="urn:schemas-microsoft-com:vml" Requires="v">
                <p:oleObj spid="_x0000_s1025" name="" r:id="rId1" imgW="2806700" imgH="685800" progId="Equation.KSEE3">
                  <p:embed/>
                </p:oleObj>
              </mc:Choice>
              <mc:Fallback>
                <p:oleObj name="" r:id="rId1" imgW="2806700" imgH="685800" progId="Equation.KSEE3">
                  <p:embed/>
                  <p:pic>
                    <p:nvPicPr>
                      <p:cNvPr id="0" name="图片 1024"/>
                      <p:cNvPicPr/>
                      <p:nvPr/>
                    </p:nvPicPr>
                    <p:blipFill>
                      <a:blip r:embed="rId2"/>
                      <a:stretch>
                        <a:fillRect/>
                      </a:stretch>
                    </p:blipFill>
                    <p:spPr>
                      <a:xfrm>
                        <a:off x="3171190" y="2292985"/>
                        <a:ext cx="7027545" cy="1717040"/>
                      </a:xfrm>
                      <a:prstGeom prst="rect">
                        <a:avLst/>
                      </a:prstGeom>
                    </p:spPr>
                  </p:pic>
                </p:oleObj>
              </mc:Fallback>
            </mc:AlternateContent>
          </a:graphicData>
        </a:graphic>
      </p:graphicFrame>
      <p:sp>
        <p:nvSpPr>
          <p:cNvPr id="7" name="文本框 6"/>
          <p:cNvSpPr txBox="1"/>
          <p:nvPr/>
        </p:nvSpPr>
        <p:spPr>
          <a:xfrm>
            <a:off x="1360805" y="2379980"/>
            <a:ext cx="1454785" cy="1198880"/>
          </a:xfrm>
          <a:prstGeom prst="rect">
            <a:avLst/>
          </a:prstGeom>
          <a:noFill/>
        </p:spPr>
        <p:txBody>
          <a:bodyPr wrap="square" rtlCol="0">
            <a:spAutoFit/>
          </a:bodyPr>
          <a:p>
            <a:r>
              <a:rPr lang="en-US" altLang="zh-CN" sz="2400"/>
              <a:t>Since</a:t>
            </a:r>
            <a:endParaRPr lang="en-US" altLang="zh-CN" sz="2400"/>
          </a:p>
          <a:p>
            <a:endParaRPr lang="en-US" altLang="zh-CN" sz="2400"/>
          </a:p>
          <a:p>
            <a:r>
              <a:rPr lang="zh-CN" altLang="en-US" sz="2400"/>
              <a:t>梯度更新</a:t>
            </a:r>
            <a:endParaRPr lang="zh-CN" altLang="en-US" sz="2400"/>
          </a:p>
        </p:txBody>
      </p:sp>
      <p:sp>
        <p:nvSpPr>
          <p:cNvPr id="8" name="矩形 7"/>
          <p:cNvSpPr/>
          <p:nvPr/>
        </p:nvSpPr>
        <p:spPr>
          <a:xfrm>
            <a:off x="8287385" y="3060065"/>
            <a:ext cx="593090" cy="636905"/>
          </a:xfrm>
          <a:prstGeom prst="rect">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9" name="文本框 8"/>
          <p:cNvSpPr txBox="1"/>
          <p:nvPr/>
        </p:nvSpPr>
        <p:spPr>
          <a:xfrm>
            <a:off x="7325360" y="4811395"/>
            <a:ext cx="2516505" cy="368300"/>
          </a:xfrm>
          <a:prstGeom prst="rect">
            <a:avLst/>
          </a:prstGeom>
          <a:noFill/>
        </p:spPr>
        <p:txBody>
          <a:bodyPr wrap="square" rtlCol="0">
            <a:spAutoFit/>
          </a:bodyPr>
          <a:p>
            <a:r>
              <a:rPr lang="en-US" altLang="zh-CN"/>
              <a:t>1 </a:t>
            </a:r>
            <a:r>
              <a:rPr lang="zh-CN" altLang="en-US"/>
              <a:t>的存在防止梯度</a:t>
            </a:r>
            <a:r>
              <a:rPr lang="zh-CN" altLang="en-US"/>
              <a:t>消失</a:t>
            </a:r>
            <a:endParaRPr lang="zh-CN" altLang="en-US"/>
          </a:p>
        </p:txBody>
      </p:sp>
      <p:cxnSp>
        <p:nvCxnSpPr>
          <p:cNvPr id="10" name="直接箭头连接符 9"/>
          <p:cNvCxnSpPr/>
          <p:nvPr/>
        </p:nvCxnSpPr>
        <p:spPr>
          <a:xfrm flipV="1">
            <a:off x="8462010" y="3864610"/>
            <a:ext cx="13335" cy="672465"/>
          </a:xfrm>
          <a:prstGeom prst="straightConnector1">
            <a:avLst/>
          </a:prstGeom>
          <a:ln w="31750" cap="rnd">
            <a:solidFill>
              <a:srgbClr val="FF0000"/>
            </a:solidFill>
            <a:round/>
            <a:tailEnd type="arrow" w="med" len="med"/>
          </a:ln>
        </p:spPr>
        <p:style>
          <a:lnRef idx="0">
            <a:srgbClr val="FFFFFF"/>
          </a:lnRef>
          <a:fillRef idx="0">
            <a:srgbClr val="FFFFFF"/>
          </a:fillRef>
          <a:effectRef idx="0">
            <a:srgbClr val="FFFFFF"/>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b="1"/>
              <a:t>ResNet50</a:t>
            </a:r>
            <a:endParaRPr lang="en-US" altLang="zh-CN" b="1"/>
          </a:p>
        </p:txBody>
      </p:sp>
      <p:pic>
        <p:nvPicPr>
          <p:cNvPr id="4" name="内容占位符 3"/>
          <p:cNvPicPr>
            <a:picLocks noChangeAspect="1"/>
          </p:cNvPicPr>
          <p:nvPr>
            <p:ph idx="1"/>
          </p:nvPr>
        </p:nvPicPr>
        <p:blipFill>
          <a:blip r:embed="rId1"/>
          <a:stretch>
            <a:fillRect/>
          </a:stretch>
        </p:blipFill>
        <p:spPr>
          <a:xfrm>
            <a:off x="0" y="1598930"/>
            <a:ext cx="8617585" cy="533590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b="1"/>
              <a:t>Structure Setting</a:t>
            </a:r>
            <a:endParaRPr lang="en-US" altLang="zh-CN" b="1"/>
          </a:p>
        </p:txBody>
      </p:sp>
      <p:pic>
        <p:nvPicPr>
          <p:cNvPr id="4" name="内容占位符 3"/>
          <p:cNvPicPr>
            <a:picLocks noChangeAspect="1"/>
          </p:cNvPicPr>
          <p:nvPr>
            <p:ph idx="1"/>
          </p:nvPr>
        </p:nvPicPr>
        <p:blipFill>
          <a:blip r:embed="rId1"/>
          <a:stretch>
            <a:fillRect/>
          </a:stretch>
        </p:blipFill>
        <p:spPr>
          <a:xfrm>
            <a:off x="0" y="2244090"/>
            <a:ext cx="3378200" cy="3987800"/>
          </a:xfrm>
          <a:prstGeom prst="rect">
            <a:avLst/>
          </a:prstGeom>
        </p:spPr>
      </p:pic>
      <p:pic>
        <p:nvPicPr>
          <p:cNvPr id="5" name="图片 4"/>
          <p:cNvPicPr>
            <a:picLocks noChangeAspect="1"/>
          </p:cNvPicPr>
          <p:nvPr/>
        </p:nvPicPr>
        <p:blipFill>
          <a:blip r:embed="rId2"/>
          <a:stretch>
            <a:fillRect/>
          </a:stretch>
        </p:blipFill>
        <p:spPr>
          <a:xfrm>
            <a:off x="4156075" y="2244090"/>
            <a:ext cx="3117215" cy="4084320"/>
          </a:xfrm>
          <a:prstGeom prst="rect">
            <a:avLst/>
          </a:prstGeom>
        </p:spPr>
      </p:pic>
      <p:pic>
        <p:nvPicPr>
          <p:cNvPr id="6" name="图片 5"/>
          <p:cNvPicPr>
            <a:picLocks noChangeAspect="1"/>
          </p:cNvPicPr>
          <p:nvPr/>
        </p:nvPicPr>
        <p:blipFill>
          <a:blip r:embed="rId3"/>
          <a:stretch>
            <a:fillRect/>
          </a:stretch>
        </p:blipFill>
        <p:spPr>
          <a:xfrm>
            <a:off x="7849235" y="50800"/>
            <a:ext cx="3784600" cy="68072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372862"/>
            <a:ext cx="4074850" cy="1225119"/>
            <a:chOff x="0" y="2210540"/>
            <a:chExt cx="6729274" cy="1802167"/>
          </a:xfrm>
          <a:effectLst>
            <a:outerShdw blurRad="76200" dist="38100" dir="5400000" sx="101000" sy="101000" algn="ctr" rotWithShape="0">
              <a:srgbClr val="000000">
                <a:alpha val="40000"/>
              </a:srgbClr>
            </a:outerShdw>
          </a:effectLst>
        </p:grpSpPr>
        <p:sp>
          <p:nvSpPr>
            <p:cNvPr id="5" name="矩形 4"/>
            <p:cNvSpPr/>
            <p:nvPr/>
          </p:nvSpPr>
          <p:spPr>
            <a:xfrm>
              <a:off x="0" y="2210540"/>
              <a:ext cx="6400800" cy="1802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400800" y="2210540"/>
              <a:ext cx="328474" cy="1802167"/>
            </a:xfrm>
            <a:prstGeom prst="rect">
              <a:avLst/>
            </a:prstGeom>
            <a:solidFill>
              <a:srgbClr val="C4B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84879" y="569922"/>
            <a:ext cx="3791067" cy="829945"/>
          </a:xfrm>
          <a:prstGeom prst="rect">
            <a:avLst/>
          </a:prstGeom>
          <a:noFill/>
        </p:spPr>
        <p:txBody>
          <a:bodyPr wrap="square" rtlCol="0">
            <a:spAutoFit/>
          </a:bodyPr>
          <a:lstStyle/>
          <a:p>
            <a:pPr algn="ctr"/>
            <a:r>
              <a:rPr lang="en-US" altLang="zh-CN" sz="4800" dirty="0">
                <a:latin typeface="站酷小薇LOGO体" panose="02010600010101010101" pitchFamily="50" charset="-122"/>
                <a:ea typeface="站酷小薇LOGO体" panose="02010600010101010101" pitchFamily="50" charset="-122"/>
              </a:rPr>
              <a:t>contents</a:t>
            </a:r>
            <a:endParaRPr lang="zh-CN" altLang="en-US" sz="4800" dirty="0">
              <a:latin typeface="站酷小薇LOGO体" panose="02010600010101010101" pitchFamily="50" charset="-122"/>
              <a:ea typeface="站酷小薇LOGO体" panose="02010600010101010101" pitchFamily="50" charset="-122"/>
            </a:endParaRPr>
          </a:p>
        </p:txBody>
      </p:sp>
      <p:sp>
        <p:nvSpPr>
          <p:cNvPr id="8" name="Text Placeholder 7"/>
          <p:cNvSpPr txBox="1"/>
          <p:nvPr>
            <p:custDataLst>
              <p:tags r:id="rId1"/>
            </p:custDataLst>
          </p:nvPr>
        </p:nvSpPr>
        <p:spPr>
          <a:xfrm>
            <a:off x="2312670" y="2227580"/>
            <a:ext cx="2973705" cy="469265"/>
          </a:xfrm>
          <a:prstGeom prst="rect">
            <a:avLst/>
          </a:prstGeom>
        </p:spPr>
        <p:txBody>
          <a:bodyPr vert="horz" lIns="0" tIns="72210" rIns="0" bIns="72210"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2635" b="1" kern="1200" baseline="0">
                <a:solidFill>
                  <a:schemeClr val="accent1"/>
                </a:solidFill>
                <a:latin typeface="League Gothic Regular"/>
                <a:ea typeface="+mn-ea"/>
                <a:cs typeface="League Gothic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defTabSz="796290">
              <a:lnSpc>
                <a:spcPct val="120000"/>
              </a:lnSpc>
              <a:spcBef>
                <a:spcPct val="20000"/>
              </a:spcBef>
              <a:defRPr/>
            </a:pPr>
            <a:r>
              <a:rPr lang="en-US" altLang="zh-CN" sz="2000" b="0" dirty="0">
                <a:solidFill>
                  <a:schemeClr val="tx1">
                    <a:lumMod val="75000"/>
                    <a:lumOff val="25000"/>
                  </a:schemeClr>
                </a:solidFill>
                <a:latin typeface="楷体" panose="02010609060101010101" pitchFamily="49" charset="-122"/>
                <a:ea typeface="楷体" panose="02010609060101010101" pitchFamily="49" charset="-122"/>
                <a:sym typeface="Arial" panose="020B0604020202020204" pitchFamily="34" charset="0"/>
              </a:rPr>
              <a:t>Background &amp; Goals</a:t>
            </a:r>
            <a:endParaRPr lang="en-US" altLang="es-ES_tradnl" sz="2000" b="0" dirty="0">
              <a:solidFill>
                <a:schemeClr val="tx1">
                  <a:lumMod val="75000"/>
                  <a:lumOff val="25000"/>
                </a:schemeClr>
              </a:solidFill>
              <a:latin typeface="楷体" panose="02010609060101010101" pitchFamily="49" charset="-122"/>
              <a:ea typeface="楷体" panose="02010609060101010101" pitchFamily="49" charset="-122"/>
              <a:sym typeface="Arial" panose="020B0604020202020204" pitchFamily="34" charset="0"/>
            </a:endParaRPr>
          </a:p>
        </p:txBody>
      </p:sp>
      <p:sp>
        <p:nvSpPr>
          <p:cNvPr id="10" name="Rounded Rectangle 23"/>
          <p:cNvSpPr>
            <a:spLocks noChangeAspect="1"/>
          </p:cNvSpPr>
          <p:nvPr>
            <p:custDataLst>
              <p:tags r:id="rId2"/>
            </p:custDataLst>
          </p:nvPr>
        </p:nvSpPr>
        <p:spPr>
          <a:xfrm>
            <a:off x="1630815" y="2156572"/>
            <a:ext cx="540022" cy="540651"/>
          </a:xfrm>
          <a:prstGeom prst="roundRect">
            <a:avLst>
              <a:gd name="adj" fmla="val 0"/>
            </a:avLst>
          </a:prstGeom>
          <a:solidFill>
            <a:srgbClr val="C4B08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3560" tIns="31780" rIns="63560" bIns="31780" rtlCol="0" anchor="ctr"/>
          <a:lstStyle/>
          <a:p>
            <a:pPr algn="ctr">
              <a:lnSpc>
                <a:spcPct val="120000"/>
              </a:lnSpc>
            </a:pPr>
            <a:endParaRPr lang="en-US" sz="900">
              <a:solidFill>
                <a:schemeClr val="tx1"/>
              </a:solidFill>
              <a:latin typeface="楷体" panose="02010609060101010101" pitchFamily="49" charset="-122"/>
              <a:ea typeface="楷体" panose="02010609060101010101" pitchFamily="49" charset="-122"/>
              <a:sym typeface="Arial" panose="020B0604020202020204" pitchFamily="34" charset="0"/>
            </a:endParaRPr>
          </a:p>
        </p:txBody>
      </p:sp>
      <p:sp>
        <p:nvSpPr>
          <p:cNvPr id="11" name="Text Placeholder 7"/>
          <p:cNvSpPr txBox="1"/>
          <p:nvPr>
            <p:custDataLst>
              <p:tags r:id="rId3"/>
            </p:custDataLst>
          </p:nvPr>
        </p:nvSpPr>
        <p:spPr>
          <a:xfrm>
            <a:off x="1674114" y="2225055"/>
            <a:ext cx="437148" cy="360827"/>
          </a:xfrm>
          <a:prstGeom prst="rect">
            <a:avLst/>
          </a:prstGeom>
          <a:solidFill>
            <a:srgbClr val="C4B08E"/>
          </a:solidFill>
        </p:spPr>
        <p:txBody>
          <a:bodyPr vert="horz" lIns="0" tIns="72210" rIns="0" bIns="72210" anchor="ctr"/>
          <a:lstStyle>
            <a:lvl1pPr marL="0" indent="0" algn="ctr" defTabSz="914400" rtl="0" eaLnBrk="1" latinLnBrk="0" hangingPunct="1">
              <a:lnSpc>
                <a:spcPct val="100000"/>
              </a:lnSpc>
              <a:spcBef>
                <a:spcPts val="0"/>
              </a:spcBef>
              <a:buFont typeface="Arial" panose="020B0604020202020204" pitchFamily="34" charset="0"/>
              <a:buNone/>
              <a:defRPr sz="2110" b="1"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es-ES_tradnl" sz="1800" dirty="0">
                <a:latin typeface="楷体" panose="02010609060101010101" pitchFamily="49" charset="-122"/>
                <a:ea typeface="楷体" panose="02010609060101010101" pitchFamily="49" charset="-122"/>
                <a:sym typeface="Arial" panose="020B0604020202020204" pitchFamily="34" charset="0"/>
              </a:rPr>
              <a:t>01</a:t>
            </a:r>
            <a:endParaRPr lang="es-ES_tradnl" sz="1800" dirty="0">
              <a:latin typeface="楷体" panose="02010609060101010101" pitchFamily="49" charset="-122"/>
              <a:ea typeface="楷体" panose="02010609060101010101" pitchFamily="49" charset="-122"/>
              <a:sym typeface="Arial" panose="020B0604020202020204" pitchFamily="34" charset="0"/>
            </a:endParaRPr>
          </a:p>
        </p:txBody>
      </p:sp>
      <p:sp>
        <p:nvSpPr>
          <p:cNvPr id="2" name="Text Placeholder 7"/>
          <p:cNvSpPr txBox="1"/>
          <p:nvPr>
            <p:custDataLst>
              <p:tags r:id="rId4"/>
            </p:custDataLst>
          </p:nvPr>
        </p:nvSpPr>
        <p:spPr>
          <a:xfrm>
            <a:off x="7342505" y="2694305"/>
            <a:ext cx="2973705" cy="469265"/>
          </a:xfrm>
          <a:prstGeom prst="rect">
            <a:avLst/>
          </a:prstGeom>
        </p:spPr>
        <p:txBody>
          <a:bodyPr vert="horz" lIns="0" tIns="72210" rIns="0" bIns="72210"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2635" b="1" kern="1200" baseline="0">
                <a:solidFill>
                  <a:schemeClr val="accent1"/>
                </a:solidFill>
                <a:latin typeface="League Gothic Regular"/>
                <a:ea typeface="+mn-ea"/>
                <a:cs typeface="League Gothic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defTabSz="796290">
              <a:lnSpc>
                <a:spcPct val="120000"/>
              </a:lnSpc>
              <a:spcBef>
                <a:spcPct val="20000"/>
              </a:spcBef>
              <a:defRPr/>
            </a:pPr>
            <a:endParaRPr lang="en-US" altLang="zh-CN" sz="2000" b="0" dirty="0">
              <a:solidFill>
                <a:schemeClr val="tx1">
                  <a:lumMod val="75000"/>
                  <a:lumOff val="25000"/>
                </a:schemeClr>
              </a:solidFill>
              <a:latin typeface="楷体" panose="02010609060101010101" pitchFamily="49" charset="-122"/>
              <a:ea typeface="楷体" panose="02010609060101010101" pitchFamily="49" charset="-122"/>
              <a:sym typeface="Arial" panose="020B0604020202020204" pitchFamily="34" charset="0"/>
            </a:endParaRPr>
          </a:p>
        </p:txBody>
      </p:sp>
      <p:sp>
        <p:nvSpPr>
          <p:cNvPr id="3" name="Rounded Rectangle 23"/>
          <p:cNvSpPr>
            <a:spLocks noChangeAspect="1"/>
          </p:cNvSpPr>
          <p:nvPr>
            <p:custDataLst>
              <p:tags r:id="rId5"/>
            </p:custDataLst>
          </p:nvPr>
        </p:nvSpPr>
        <p:spPr>
          <a:xfrm>
            <a:off x="6660650" y="2623297"/>
            <a:ext cx="540022" cy="540651"/>
          </a:xfrm>
          <a:prstGeom prst="roundRect">
            <a:avLst>
              <a:gd name="adj" fmla="val 0"/>
            </a:avLst>
          </a:prstGeom>
          <a:solidFill>
            <a:srgbClr val="C4B08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3560" tIns="31780" rIns="63560" bIns="31780" rtlCol="0" anchor="ctr"/>
          <a:lstStyle/>
          <a:p>
            <a:pPr algn="ctr">
              <a:lnSpc>
                <a:spcPct val="120000"/>
              </a:lnSpc>
            </a:pPr>
            <a:endParaRPr lang="en-US" sz="900">
              <a:solidFill>
                <a:schemeClr val="tx1"/>
              </a:solidFill>
              <a:latin typeface="楷体" panose="02010609060101010101" pitchFamily="49" charset="-122"/>
              <a:ea typeface="楷体" panose="02010609060101010101" pitchFamily="49" charset="-122"/>
              <a:sym typeface="Arial" panose="020B0604020202020204" pitchFamily="34" charset="0"/>
            </a:endParaRPr>
          </a:p>
        </p:txBody>
      </p:sp>
      <p:sp>
        <p:nvSpPr>
          <p:cNvPr id="24" name="Text Placeholder 7"/>
          <p:cNvSpPr txBox="1"/>
          <p:nvPr>
            <p:custDataLst>
              <p:tags r:id="rId6"/>
            </p:custDataLst>
          </p:nvPr>
        </p:nvSpPr>
        <p:spPr>
          <a:xfrm>
            <a:off x="6703949" y="2691780"/>
            <a:ext cx="437148" cy="360827"/>
          </a:xfrm>
          <a:prstGeom prst="rect">
            <a:avLst/>
          </a:prstGeom>
          <a:solidFill>
            <a:srgbClr val="C4B08E"/>
          </a:solidFill>
        </p:spPr>
        <p:txBody>
          <a:bodyPr vert="horz" lIns="0" tIns="72210" rIns="0" bIns="72210" anchor="ctr"/>
          <a:lstStyle>
            <a:lvl1pPr marL="0" indent="0" algn="ctr" defTabSz="914400" rtl="0" eaLnBrk="1" latinLnBrk="0" hangingPunct="1">
              <a:lnSpc>
                <a:spcPct val="100000"/>
              </a:lnSpc>
              <a:spcBef>
                <a:spcPts val="0"/>
              </a:spcBef>
              <a:buFont typeface="Arial" panose="020B0604020202020204" pitchFamily="34" charset="0"/>
              <a:buNone/>
              <a:defRPr sz="2110" b="1"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es-ES_tradnl" sz="1800" dirty="0">
                <a:latin typeface="楷体" panose="02010609060101010101" pitchFamily="49" charset="-122"/>
                <a:ea typeface="楷体" panose="02010609060101010101" pitchFamily="49" charset="-122"/>
                <a:sym typeface="Arial" panose="020B0604020202020204" pitchFamily="34" charset="0"/>
              </a:rPr>
              <a:t>0</a:t>
            </a:r>
            <a:r>
              <a:rPr lang="en-US" altLang="es-ES_tradnl" sz="1800" dirty="0">
                <a:latin typeface="楷体" panose="02010609060101010101" pitchFamily="49" charset="-122"/>
                <a:ea typeface="楷体" panose="02010609060101010101" pitchFamily="49" charset="-122"/>
                <a:sym typeface="Arial" panose="020B0604020202020204" pitchFamily="34" charset="0"/>
              </a:rPr>
              <a:t>2</a:t>
            </a:r>
            <a:endParaRPr lang="en-US" altLang="es-ES_tradnl" sz="1800" dirty="0">
              <a:latin typeface="楷体" panose="02010609060101010101" pitchFamily="49" charset="-122"/>
              <a:ea typeface="楷体" panose="02010609060101010101" pitchFamily="49" charset="-122"/>
              <a:sym typeface="Arial" panose="020B0604020202020204" pitchFamily="34" charset="0"/>
            </a:endParaRPr>
          </a:p>
        </p:txBody>
      </p:sp>
      <p:sp>
        <p:nvSpPr>
          <p:cNvPr id="25" name="Text Placeholder 7"/>
          <p:cNvSpPr txBox="1"/>
          <p:nvPr>
            <p:custDataLst>
              <p:tags r:id="rId7"/>
            </p:custDataLst>
          </p:nvPr>
        </p:nvSpPr>
        <p:spPr>
          <a:xfrm>
            <a:off x="7342505" y="2660650"/>
            <a:ext cx="2973705" cy="469265"/>
          </a:xfrm>
          <a:prstGeom prst="rect">
            <a:avLst/>
          </a:prstGeom>
        </p:spPr>
        <p:txBody>
          <a:bodyPr vert="horz" lIns="0" tIns="72210" rIns="0" bIns="72210"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2635" b="1" kern="1200" baseline="0">
                <a:solidFill>
                  <a:schemeClr val="accent1"/>
                </a:solidFill>
                <a:latin typeface="League Gothic Regular"/>
                <a:ea typeface="+mn-ea"/>
                <a:cs typeface="League Gothic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defTabSz="796290">
              <a:lnSpc>
                <a:spcPct val="120000"/>
              </a:lnSpc>
              <a:spcBef>
                <a:spcPct val="20000"/>
              </a:spcBef>
              <a:defRPr/>
            </a:pPr>
            <a:r>
              <a:rPr lang="en-US" altLang="zh-CN" sz="2000" b="0" dirty="0">
                <a:solidFill>
                  <a:schemeClr val="tx1">
                    <a:lumMod val="75000"/>
                    <a:lumOff val="25000"/>
                  </a:schemeClr>
                </a:solidFill>
                <a:latin typeface="楷体" panose="02010609060101010101" pitchFamily="49" charset="-122"/>
                <a:ea typeface="楷体" panose="02010609060101010101" pitchFamily="49" charset="-122"/>
                <a:sym typeface="Arial" panose="020B0604020202020204" pitchFamily="34" charset="0"/>
              </a:rPr>
              <a:t>Dataset</a:t>
            </a:r>
            <a:endParaRPr lang="en-US" altLang="zh-CN" sz="2000" b="0" dirty="0">
              <a:solidFill>
                <a:schemeClr val="tx1">
                  <a:lumMod val="75000"/>
                  <a:lumOff val="25000"/>
                </a:schemeClr>
              </a:solidFill>
              <a:latin typeface="楷体" panose="02010609060101010101" pitchFamily="49" charset="-122"/>
              <a:ea typeface="楷体" panose="02010609060101010101" pitchFamily="49" charset="-122"/>
              <a:sym typeface="Arial" panose="020B0604020202020204" pitchFamily="34" charset="0"/>
            </a:endParaRPr>
          </a:p>
        </p:txBody>
      </p:sp>
      <p:sp>
        <p:nvSpPr>
          <p:cNvPr id="26" name="Rounded Rectangle 23"/>
          <p:cNvSpPr>
            <a:spLocks noChangeAspect="1"/>
          </p:cNvSpPr>
          <p:nvPr>
            <p:custDataLst>
              <p:tags r:id="rId8"/>
            </p:custDataLst>
          </p:nvPr>
        </p:nvSpPr>
        <p:spPr>
          <a:xfrm>
            <a:off x="1630815" y="3491342"/>
            <a:ext cx="540022" cy="540651"/>
          </a:xfrm>
          <a:prstGeom prst="roundRect">
            <a:avLst>
              <a:gd name="adj" fmla="val 0"/>
            </a:avLst>
          </a:prstGeom>
          <a:solidFill>
            <a:srgbClr val="C4B08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3560" tIns="31780" rIns="63560" bIns="31780" rtlCol="0" anchor="ctr"/>
          <a:lstStyle/>
          <a:p>
            <a:pPr algn="ctr">
              <a:lnSpc>
                <a:spcPct val="120000"/>
              </a:lnSpc>
            </a:pPr>
            <a:endParaRPr lang="en-US" sz="900">
              <a:solidFill>
                <a:schemeClr val="tx1"/>
              </a:solidFill>
              <a:latin typeface="楷体" panose="02010609060101010101" pitchFamily="49" charset="-122"/>
              <a:ea typeface="楷体" panose="02010609060101010101" pitchFamily="49" charset="-122"/>
              <a:sym typeface="Arial" panose="020B0604020202020204" pitchFamily="34" charset="0"/>
            </a:endParaRPr>
          </a:p>
        </p:txBody>
      </p:sp>
      <p:sp>
        <p:nvSpPr>
          <p:cNvPr id="27" name="Text Placeholder 7"/>
          <p:cNvSpPr txBox="1"/>
          <p:nvPr>
            <p:custDataLst>
              <p:tags r:id="rId9"/>
            </p:custDataLst>
          </p:nvPr>
        </p:nvSpPr>
        <p:spPr>
          <a:xfrm>
            <a:off x="1674114" y="3559825"/>
            <a:ext cx="437148" cy="360827"/>
          </a:xfrm>
          <a:prstGeom prst="rect">
            <a:avLst/>
          </a:prstGeom>
          <a:solidFill>
            <a:srgbClr val="C4B08E"/>
          </a:solidFill>
        </p:spPr>
        <p:txBody>
          <a:bodyPr vert="horz" lIns="0" tIns="72210" rIns="0" bIns="72210" anchor="ctr"/>
          <a:lstStyle>
            <a:lvl1pPr marL="0" indent="0" algn="ctr" defTabSz="914400" rtl="0" eaLnBrk="1" latinLnBrk="0" hangingPunct="1">
              <a:lnSpc>
                <a:spcPct val="100000"/>
              </a:lnSpc>
              <a:spcBef>
                <a:spcPts val="0"/>
              </a:spcBef>
              <a:buFont typeface="Arial" panose="020B0604020202020204" pitchFamily="34" charset="0"/>
              <a:buNone/>
              <a:defRPr sz="2110" b="1"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es-ES_tradnl" sz="1800" dirty="0">
                <a:latin typeface="楷体" panose="02010609060101010101" pitchFamily="49" charset="-122"/>
                <a:ea typeface="楷体" panose="02010609060101010101" pitchFamily="49" charset="-122"/>
                <a:sym typeface="Arial" panose="020B0604020202020204" pitchFamily="34" charset="0"/>
              </a:rPr>
              <a:t>0</a:t>
            </a:r>
            <a:r>
              <a:rPr lang="en-US" altLang="es-ES_tradnl" sz="1800" dirty="0">
                <a:latin typeface="楷体" panose="02010609060101010101" pitchFamily="49" charset="-122"/>
                <a:ea typeface="楷体" panose="02010609060101010101" pitchFamily="49" charset="-122"/>
                <a:sym typeface="Arial" panose="020B0604020202020204" pitchFamily="34" charset="0"/>
              </a:rPr>
              <a:t>3</a:t>
            </a:r>
            <a:endParaRPr lang="en-US" altLang="es-ES_tradnl" sz="1800" dirty="0">
              <a:latin typeface="楷体" panose="02010609060101010101" pitchFamily="49" charset="-122"/>
              <a:ea typeface="楷体" panose="02010609060101010101" pitchFamily="49" charset="-122"/>
              <a:sym typeface="Arial" panose="020B0604020202020204" pitchFamily="34" charset="0"/>
            </a:endParaRPr>
          </a:p>
        </p:txBody>
      </p:sp>
      <p:sp>
        <p:nvSpPr>
          <p:cNvPr id="28" name="Text Placeholder 7"/>
          <p:cNvSpPr txBox="1"/>
          <p:nvPr>
            <p:custDataLst>
              <p:tags r:id="rId10"/>
            </p:custDataLst>
          </p:nvPr>
        </p:nvSpPr>
        <p:spPr>
          <a:xfrm>
            <a:off x="2488565" y="3529965"/>
            <a:ext cx="2973705" cy="469265"/>
          </a:xfrm>
          <a:prstGeom prst="rect">
            <a:avLst/>
          </a:prstGeom>
        </p:spPr>
        <p:txBody>
          <a:bodyPr vert="horz" lIns="0" tIns="72210" rIns="0" bIns="72210"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2635" b="1" kern="1200" baseline="0">
                <a:solidFill>
                  <a:schemeClr val="accent1"/>
                </a:solidFill>
                <a:latin typeface="League Gothic Regular"/>
                <a:ea typeface="+mn-ea"/>
                <a:cs typeface="League Gothic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defTabSz="796290">
              <a:lnSpc>
                <a:spcPct val="120000"/>
              </a:lnSpc>
              <a:spcBef>
                <a:spcPct val="20000"/>
              </a:spcBef>
              <a:defRPr/>
            </a:pPr>
            <a:r>
              <a:rPr lang="en-US" altLang="zh-CN" sz="2000" b="0" dirty="0">
                <a:solidFill>
                  <a:schemeClr val="tx1">
                    <a:lumMod val="75000"/>
                    <a:lumOff val="25000"/>
                  </a:schemeClr>
                </a:solidFill>
                <a:latin typeface="楷体" panose="02010609060101010101" pitchFamily="49" charset="-122"/>
                <a:ea typeface="楷体" panose="02010609060101010101" pitchFamily="49" charset="-122"/>
                <a:sym typeface="Arial" panose="020B0604020202020204" pitchFamily="34" charset="0"/>
              </a:rPr>
              <a:t>Training Model</a:t>
            </a:r>
            <a:endParaRPr lang="en-US" altLang="zh-CN" sz="2000" b="0" dirty="0">
              <a:solidFill>
                <a:schemeClr val="tx1">
                  <a:lumMod val="75000"/>
                  <a:lumOff val="25000"/>
                </a:schemeClr>
              </a:solidFill>
              <a:latin typeface="楷体" panose="02010609060101010101" pitchFamily="49" charset="-122"/>
              <a:ea typeface="楷体" panose="02010609060101010101" pitchFamily="49" charset="-122"/>
              <a:sym typeface="Arial" panose="020B0604020202020204" pitchFamily="34" charset="0"/>
            </a:endParaRPr>
          </a:p>
        </p:txBody>
      </p:sp>
      <p:sp>
        <p:nvSpPr>
          <p:cNvPr id="29" name="Rounded Rectangle 23"/>
          <p:cNvSpPr>
            <a:spLocks noChangeAspect="1"/>
          </p:cNvSpPr>
          <p:nvPr>
            <p:custDataLst>
              <p:tags r:id="rId11"/>
            </p:custDataLst>
          </p:nvPr>
        </p:nvSpPr>
        <p:spPr>
          <a:xfrm>
            <a:off x="6660650" y="3958067"/>
            <a:ext cx="540022" cy="540651"/>
          </a:xfrm>
          <a:prstGeom prst="roundRect">
            <a:avLst>
              <a:gd name="adj" fmla="val 0"/>
            </a:avLst>
          </a:prstGeom>
          <a:solidFill>
            <a:srgbClr val="C4B08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3560" tIns="31780" rIns="63560" bIns="31780" rtlCol="0" anchor="ctr"/>
          <a:lstStyle/>
          <a:p>
            <a:pPr algn="ctr">
              <a:lnSpc>
                <a:spcPct val="120000"/>
              </a:lnSpc>
            </a:pPr>
            <a:endParaRPr lang="en-US" sz="900">
              <a:solidFill>
                <a:schemeClr val="tx1"/>
              </a:solidFill>
              <a:latin typeface="楷体" panose="02010609060101010101" pitchFamily="49" charset="-122"/>
              <a:ea typeface="楷体" panose="02010609060101010101" pitchFamily="49" charset="-122"/>
              <a:sym typeface="Arial" panose="020B0604020202020204" pitchFamily="34" charset="0"/>
            </a:endParaRPr>
          </a:p>
        </p:txBody>
      </p:sp>
      <p:sp>
        <p:nvSpPr>
          <p:cNvPr id="30" name="Text Placeholder 7"/>
          <p:cNvSpPr txBox="1"/>
          <p:nvPr>
            <p:custDataLst>
              <p:tags r:id="rId12"/>
            </p:custDataLst>
          </p:nvPr>
        </p:nvSpPr>
        <p:spPr>
          <a:xfrm>
            <a:off x="6703949" y="4026550"/>
            <a:ext cx="437148" cy="360827"/>
          </a:xfrm>
          <a:prstGeom prst="rect">
            <a:avLst/>
          </a:prstGeom>
          <a:solidFill>
            <a:srgbClr val="C4B08E"/>
          </a:solidFill>
        </p:spPr>
        <p:txBody>
          <a:bodyPr vert="horz" lIns="0" tIns="72210" rIns="0" bIns="72210" anchor="ctr"/>
          <a:lstStyle>
            <a:lvl1pPr marL="0" indent="0" algn="ctr" defTabSz="914400" rtl="0" eaLnBrk="1" latinLnBrk="0" hangingPunct="1">
              <a:lnSpc>
                <a:spcPct val="100000"/>
              </a:lnSpc>
              <a:spcBef>
                <a:spcPts val="0"/>
              </a:spcBef>
              <a:buFont typeface="Arial" panose="020B0604020202020204" pitchFamily="34" charset="0"/>
              <a:buNone/>
              <a:defRPr sz="2110" b="1"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es-ES_tradnl" sz="1800" dirty="0">
                <a:latin typeface="楷体" panose="02010609060101010101" pitchFamily="49" charset="-122"/>
                <a:ea typeface="楷体" panose="02010609060101010101" pitchFamily="49" charset="-122"/>
                <a:sym typeface="Arial" panose="020B0604020202020204" pitchFamily="34" charset="0"/>
              </a:rPr>
              <a:t>0</a:t>
            </a:r>
            <a:r>
              <a:rPr lang="en-US" altLang="es-ES_tradnl" sz="1800" dirty="0">
                <a:latin typeface="楷体" panose="02010609060101010101" pitchFamily="49" charset="-122"/>
                <a:ea typeface="楷体" panose="02010609060101010101" pitchFamily="49" charset="-122"/>
                <a:sym typeface="Arial" panose="020B0604020202020204" pitchFamily="34" charset="0"/>
              </a:rPr>
              <a:t>4</a:t>
            </a:r>
            <a:endParaRPr lang="en-US" altLang="es-ES_tradnl" sz="1800" dirty="0">
              <a:latin typeface="楷体" panose="02010609060101010101" pitchFamily="49" charset="-122"/>
              <a:ea typeface="楷体" panose="02010609060101010101" pitchFamily="49" charset="-122"/>
              <a:sym typeface="Arial" panose="020B0604020202020204" pitchFamily="34" charset="0"/>
            </a:endParaRPr>
          </a:p>
        </p:txBody>
      </p:sp>
      <p:sp>
        <p:nvSpPr>
          <p:cNvPr id="31" name="Text Placeholder 7"/>
          <p:cNvSpPr txBox="1"/>
          <p:nvPr>
            <p:custDataLst>
              <p:tags r:id="rId13"/>
            </p:custDataLst>
          </p:nvPr>
        </p:nvSpPr>
        <p:spPr>
          <a:xfrm>
            <a:off x="7543165" y="3957955"/>
            <a:ext cx="2973705" cy="469265"/>
          </a:xfrm>
          <a:prstGeom prst="rect">
            <a:avLst/>
          </a:prstGeom>
        </p:spPr>
        <p:txBody>
          <a:bodyPr vert="horz" lIns="0" tIns="72210" rIns="0" bIns="72210"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2635" b="1" kern="1200" baseline="0">
                <a:solidFill>
                  <a:schemeClr val="accent1"/>
                </a:solidFill>
                <a:latin typeface="League Gothic Regular"/>
                <a:ea typeface="+mn-ea"/>
                <a:cs typeface="League Gothic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defTabSz="796290">
              <a:lnSpc>
                <a:spcPct val="120000"/>
              </a:lnSpc>
              <a:spcBef>
                <a:spcPct val="20000"/>
              </a:spcBef>
              <a:defRPr/>
            </a:pPr>
            <a:r>
              <a:rPr lang="en-US" altLang="zh-CN" sz="2000" b="0" dirty="0">
                <a:solidFill>
                  <a:schemeClr val="tx1">
                    <a:lumMod val="75000"/>
                    <a:lumOff val="25000"/>
                  </a:schemeClr>
                </a:solidFill>
                <a:latin typeface="楷体" panose="02010609060101010101" pitchFamily="49" charset="-122"/>
                <a:ea typeface="楷体" panose="02010609060101010101" pitchFamily="49" charset="-122"/>
                <a:sym typeface="Arial" panose="020B0604020202020204" pitchFamily="34" charset="0"/>
              </a:rPr>
              <a:t>Model Evaluation</a:t>
            </a:r>
            <a:endParaRPr lang="en-US" altLang="zh-CN" sz="2000" b="0" dirty="0">
              <a:solidFill>
                <a:schemeClr val="tx1">
                  <a:lumMod val="75000"/>
                  <a:lumOff val="25000"/>
                </a:schemeClr>
              </a:solidFill>
              <a:latin typeface="楷体" panose="02010609060101010101" pitchFamily="49" charset="-122"/>
              <a:ea typeface="楷体" panose="02010609060101010101" pitchFamily="49" charset="-122"/>
              <a:sym typeface="Arial" panose="020B0604020202020204" pitchFamily="34" charset="0"/>
            </a:endParaRPr>
          </a:p>
        </p:txBody>
      </p:sp>
      <p:sp>
        <p:nvSpPr>
          <p:cNvPr id="32" name="Rounded Rectangle 23"/>
          <p:cNvSpPr>
            <a:spLocks noChangeAspect="1"/>
          </p:cNvSpPr>
          <p:nvPr>
            <p:custDataLst>
              <p:tags r:id="rId14"/>
            </p:custDataLst>
          </p:nvPr>
        </p:nvSpPr>
        <p:spPr>
          <a:xfrm>
            <a:off x="1630815" y="4826112"/>
            <a:ext cx="540022" cy="540651"/>
          </a:xfrm>
          <a:prstGeom prst="roundRect">
            <a:avLst>
              <a:gd name="adj" fmla="val 0"/>
            </a:avLst>
          </a:prstGeom>
          <a:solidFill>
            <a:srgbClr val="C4B08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3560" tIns="31780" rIns="63560" bIns="31780" rtlCol="0" anchor="ctr"/>
          <a:lstStyle/>
          <a:p>
            <a:pPr algn="ctr">
              <a:lnSpc>
                <a:spcPct val="120000"/>
              </a:lnSpc>
            </a:pPr>
            <a:endParaRPr lang="en-US" sz="900">
              <a:solidFill>
                <a:schemeClr val="tx1"/>
              </a:solidFill>
              <a:latin typeface="楷体" panose="02010609060101010101" pitchFamily="49" charset="-122"/>
              <a:ea typeface="楷体" panose="02010609060101010101" pitchFamily="49" charset="-122"/>
              <a:sym typeface="Arial" panose="020B0604020202020204" pitchFamily="34" charset="0"/>
            </a:endParaRPr>
          </a:p>
        </p:txBody>
      </p:sp>
      <p:sp>
        <p:nvSpPr>
          <p:cNvPr id="33" name="Text Placeholder 7"/>
          <p:cNvSpPr txBox="1"/>
          <p:nvPr>
            <p:custDataLst>
              <p:tags r:id="rId15"/>
            </p:custDataLst>
          </p:nvPr>
        </p:nvSpPr>
        <p:spPr>
          <a:xfrm>
            <a:off x="1674114" y="4894595"/>
            <a:ext cx="437148" cy="360827"/>
          </a:xfrm>
          <a:prstGeom prst="rect">
            <a:avLst/>
          </a:prstGeom>
          <a:solidFill>
            <a:srgbClr val="C4B08E"/>
          </a:solidFill>
        </p:spPr>
        <p:txBody>
          <a:bodyPr vert="horz" lIns="0" tIns="72210" rIns="0" bIns="72210" anchor="ctr"/>
          <a:lstStyle>
            <a:lvl1pPr marL="0" indent="0" algn="ctr" defTabSz="914400" rtl="0" eaLnBrk="1" latinLnBrk="0" hangingPunct="1">
              <a:lnSpc>
                <a:spcPct val="100000"/>
              </a:lnSpc>
              <a:spcBef>
                <a:spcPts val="0"/>
              </a:spcBef>
              <a:buFont typeface="Arial" panose="020B0604020202020204" pitchFamily="34" charset="0"/>
              <a:buNone/>
              <a:defRPr sz="2110" b="1"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es-ES_tradnl" sz="1800" dirty="0">
                <a:latin typeface="楷体" panose="02010609060101010101" pitchFamily="49" charset="-122"/>
                <a:ea typeface="楷体" panose="02010609060101010101" pitchFamily="49" charset="-122"/>
                <a:sym typeface="Arial" panose="020B0604020202020204" pitchFamily="34" charset="0"/>
              </a:rPr>
              <a:t>0</a:t>
            </a:r>
            <a:r>
              <a:rPr lang="en-US" altLang="es-ES_tradnl" sz="1800" dirty="0">
                <a:latin typeface="楷体" panose="02010609060101010101" pitchFamily="49" charset="-122"/>
                <a:ea typeface="楷体" panose="02010609060101010101" pitchFamily="49" charset="-122"/>
                <a:sym typeface="Arial" panose="020B0604020202020204" pitchFamily="34" charset="0"/>
              </a:rPr>
              <a:t>5</a:t>
            </a:r>
            <a:endParaRPr lang="en-US" altLang="es-ES_tradnl" sz="1800" dirty="0">
              <a:latin typeface="楷体" panose="02010609060101010101" pitchFamily="49" charset="-122"/>
              <a:ea typeface="楷体" panose="02010609060101010101" pitchFamily="49" charset="-122"/>
              <a:sym typeface="Arial" panose="020B0604020202020204" pitchFamily="34" charset="0"/>
            </a:endParaRPr>
          </a:p>
        </p:txBody>
      </p:sp>
      <p:sp>
        <p:nvSpPr>
          <p:cNvPr id="34" name="Text Placeholder 7"/>
          <p:cNvSpPr txBox="1"/>
          <p:nvPr>
            <p:custDataLst>
              <p:tags r:id="rId16"/>
            </p:custDataLst>
          </p:nvPr>
        </p:nvSpPr>
        <p:spPr>
          <a:xfrm>
            <a:off x="2691130" y="4912995"/>
            <a:ext cx="2973705" cy="469265"/>
          </a:xfrm>
          <a:prstGeom prst="rect">
            <a:avLst/>
          </a:prstGeom>
        </p:spPr>
        <p:txBody>
          <a:bodyPr vert="horz" lIns="0" tIns="72210" rIns="0" bIns="72210"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2635" b="1" kern="1200" baseline="0">
                <a:solidFill>
                  <a:schemeClr val="accent1"/>
                </a:solidFill>
                <a:latin typeface="League Gothic Regular"/>
                <a:ea typeface="+mn-ea"/>
                <a:cs typeface="League Gothic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defTabSz="796290">
              <a:lnSpc>
                <a:spcPct val="120000"/>
              </a:lnSpc>
              <a:spcBef>
                <a:spcPct val="20000"/>
              </a:spcBef>
              <a:defRPr/>
            </a:pPr>
            <a:r>
              <a:rPr lang="en-US" altLang="zh-CN" sz="2000" b="0" dirty="0">
                <a:solidFill>
                  <a:schemeClr val="tx1">
                    <a:lumMod val="75000"/>
                    <a:lumOff val="25000"/>
                  </a:schemeClr>
                </a:solidFill>
                <a:latin typeface="楷体" panose="02010609060101010101" pitchFamily="49" charset="-122"/>
                <a:ea typeface="楷体" panose="02010609060101010101" pitchFamily="49" charset="-122"/>
                <a:sym typeface="Arial" panose="020B0604020202020204" pitchFamily="34" charset="0"/>
              </a:rPr>
              <a:t>Results</a:t>
            </a:r>
            <a:endParaRPr lang="en-US" altLang="zh-CN" sz="2000" b="0" dirty="0">
              <a:solidFill>
                <a:schemeClr val="tx1">
                  <a:lumMod val="75000"/>
                  <a:lumOff val="25000"/>
                </a:schemeClr>
              </a:solidFill>
              <a:latin typeface="楷体" panose="02010609060101010101" pitchFamily="49" charset="-122"/>
              <a:ea typeface="楷体" panose="02010609060101010101" pitchFamily="49"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200"/>
                                  </p:stCondLst>
                                  <p:childTnLst>
                                    <p:set>
                                      <p:cBhvr>
                                        <p:cTn id="11" dur="1" fill="hold">
                                          <p:stCondLst>
                                            <p:cond delay="0"/>
                                          </p:stCondLst>
                                        </p:cTn>
                                        <p:tgtEl>
                                          <p:spTgt spid="8">
                                            <p:txEl>
                                              <p:pRg st="0" end="0"/>
                                            </p:txEl>
                                          </p:spTgt>
                                        </p:tgtEl>
                                        <p:attrNameLst>
                                          <p:attrName>style.visibility</p:attrName>
                                        </p:attrNameLst>
                                      </p:cBhvr>
                                      <p:to>
                                        <p:strVal val="visible"/>
                                      </p:to>
                                    </p:set>
                                    <p:anim calcmode="lin" valueType="num">
                                      <p:cBhvr>
                                        <p:cTn id="12"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8">
                                            <p:txEl>
                                              <p:pRg st="0" end="0"/>
                                            </p:txEl>
                                          </p:spTgt>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11">
                                            <p:bg/>
                                          </p:spTgt>
                                        </p:tgtEl>
                                        <p:attrNameLst>
                                          <p:attrName>style.visibility</p:attrName>
                                        </p:attrNameLst>
                                      </p:cBhvr>
                                      <p:to>
                                        <p:strVal val="visible"/>
                                      </p:to>
                                    </p:set>
                                    <p:anim calcmode="lin" valueType="num">
                                      <p:cBhvr>
                                        <p:cTn id="22" dur="500" fill="hold"/>
                                        <p:tgtEl>
                                          <p:spTgt spid="11">
                                            <p:bg/>
                                          </p:spTgt>
                                        </p:tgtEl>
                                        <p:attrNameLst>
                                          <p:attrName>ppt_w</p:attrName>
                                        </p:attrNameLst>
                                      </p:cBhvr>
                                      <p:tavLst>
                                        <p:tav tm="0">
                                          <p:val>
                                            <p:fltVal val="0"/>
                                          </p:val>
                                        </p:tav>
                                        <p:tav tm="100000">
                                          <p:val>
                                            <p:strVal val="#ppt_w"/>
                                          </p:val>
                                        </p:tav>
                                      </p:tavLst>
                                    </p:anim>
                                    <p:anim calcmode="lin" valueType="num">
                                      <p:cBhvr>
                                        <p:cTn id="23" dur="500" fill="hold"/>
                                        <p:tgtEl>
                                          <p:spTgt spid="11">
                                            <p:bg/>
                                          </p:spTgt>
                                        </p:tgtEl>
                                        <p:attrNameLst>
                                          <p:attrName>ppt_h</p:attrName>
                                        </p:attrNameLst>
                                      </p:cBhvr>
                                      <p:tavLst>
                                        <p:tav tm="0">
                                          <p:val>
                                            <p:fltVal val="0"/>
                                          </p:val>
                                        </p:tav>
                                        <p:tav tm="100000">
                                          <p:val>
                                            <p:strVal val="#ppt_h"/>
                                          </p:val>
                                        </p:tav>
                                      </p:tavLst>
                                    </p:anim>
                                    <p:animEffect transition="in" filter="fade">
                                      <p:cBhvr>
                                        <p:cTn id="24" dur="500"/>
                                        <p:tgtEl>
                                          <p:spTgt spid="11">
                                            <p:bg/>
                                          </p:spTgt>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11">
                                            <p:txEl>
                                              <p:pRg st="0" end="0"/>
                                            </p:txEl>
                                          </p:spTgt>
                                        </p:tgtEl>
                                        <p:attrNameLst>
                                          <p:attrName>style.visibility</p:attrName>
                                        </p:attrNameLst>
                                      </p:cBhvr>
                                      <p:to>
                                        <p:strVal val="visible"/>
                                      </p:to>
                                    </p:set>
                                    <p:anim calcmode="lin" valueType="num">
                                      <p:cBhvr>
                                        <p:cTn id="27" dur="5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28" dur="500" fill="hold"/>
                                        <p:tgtEl>
                                          <p:spTgt spid="11">
                                            <p:txEl>
                                              <p:pRg st="0" end="0"/>
                                            </p:txEl>
                                          </p:spTgt>
                                        </p:tgtEl>
                                        <p:attrNameLst>
                                          <p:attrName>ppt_h</p:attrName>
                                        </p:attrNameLst>
                                      </p:cBhvr>
                                      <p:tavLst>
                                        <p:tav tm="0">
                                          <p:val>
                                            <p:fltVal val="0"/>
                                          </p:val>
                                        </p:tav>
                                        <p:tav tm="100000">
                                          <p:val>
                                            <p:strVal val="#ppt_h"/>
                                          </p:val>
                                        </p:tav>
                                      </p:tavLst>
                                    </p:anim>
                                    <p:animEffect transition="in" filter="fade">
                                      <p:cBhvr>
                                        <p:cTn id="29" dur="500"/>
                                        <p:tgtEl>
                                          <p:spTgt spid="11">
                                            <p:txEl>
                                              <p:pRg st="0" end="0"/>
                                            </p:txEl>
                                          </p:spTgt>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2">
                                            <p:txEl>
                                              <p:pRg st="0" end="0"/>
                                            </p:txEl>
                                          </p:spTgt>
                                        </p:tgtEl>
                                        <p:attrNameLst>
                                          <p:attrName>style.visibility</p:attrName>
                                        </p:attrNameLst>
                                      </p:cBhvr>
                                      <p:to>
                                        <p:strVal val="visible"/>
                                      </p:to>
                                    </p:set>
                                    <p:anim calcmode="lin" valueType="num">
                                      <p:cBhvr>
                                        <p:cTn id="32"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33" dur="50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34" dur="500"/>
                                        <p:tgtEl>
                                          <p:spTgt spid="2">
                                            <p:txEl>
                                              <p:pRg st="0" end="0"/>
                                            </p:txEl>
                                          </p:spTgt>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3"/>
                                        </p:tgtEl>
                                        <p:attrNameLst>
                                          <p:attrName>style.visibility</p:attrName>
                                        </p:attrNameLst>
                                      </p:cBhvr>
                                      <p:to>
                                        <p:strVal val="visible"/>
                                      </p:to>
                                    </p:set>
                                    <p:anim calcmode="lin" valueType="num">
                                      <p:cBhvr>
                                        <p:cTn id="37" dur="500" fill="hold"/>
                                        <p:tgtEl>
                                          <p:spTgt spid="3"/>
                                        </p:tgtEl>
                                        <p:attrNameLst>
                                          <p:attrName>ppt_w</p:attrName>
                                        </p:attrNameLst>
                                      </p:cBhvr>
                                      <p:tavLst>
                                        <p:tav tm="0">
                                          <p:val>
                                            <p:fltVal val="0"/>
                                          </p:val>
                                        </p:tav>
                                        <p:tav tm="100000">
                                          <p:val>
                                            <p:strVal val="#ppt_w"/>
                                          </p:val>
                                        </p:tav>
                                      </p:tavLst>
                                    </p:anim>
                                    <p:anim calcmode="lin" valueType="num">
                                      <p:cBhvr>
                                        <p:cTn id="38" dur="500" fill="hold"/>
                                        <p:tgtEl>
                                          <p:spTgt spid="3"/>
                                        </p:tgtEl>
                                        <p:attrNameLst>
                                          <p:attrName>ppt_h</p:attrName>
                                        </p:attrNameLst>
                                      </p:cBhvr>
                                      <p:tavLst>
                                        <p:tav tm="0">
                                          <p:val>
                                            <p:fltVal val="0"/>
                                          </p:val>
                                        </p:tav>
                                        <p:tav tm="100000">
                                          <p:val>
                                            <p:strVal val="#ppt_h"/>
                                          </p:val>
                                        </p:tav>
                                      </p:tavLst>
                                    </p:anim>
                                    <p:animEffect transition="in" filter="fade">
                                      <p:cBhvr>
                                        <p:cTn id="39" dur="500"/>
                                        <p:tgtEl>
                                          <p:spTgt spid="3"/>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24">
                                            <p:bg/>
                                          </p:spTgt>
                                        </p:tgtEl>
                                        <p:attrNameLst>
                                          <p:attrName>style.visibility</p:attrName>
                                        </p:attrNameLst>
                                      </p:cBhvr>
                                      <p:to>
                                        <p:strVal val="visible"/>
                                      </p:to>
                                    </p:set>
                                    <p:anim calcmode="lin" valueType="num">
                                      <p:cBhvr>
                                        <p:cTn id="42" dur="500" fill="hold"/>
                                        <p:tgtEl>
                                          <p:spTgt spid="24">
                                            <p:bg/>
                                          </p:spTgt>
                                        </p:tgtEl>
                                        <p:attrNameLst>
                                          <p:attrName>ppt_w</p:attrName>
                                        </p:attrNameLst>
                                      </p:cBhvr>
                                      <p:tavLst>
                                        <p:tav tm="0">
                                          <p:val>
                                            <p:fltVal val="0"/>
                                          </p:val>
                                        </p:tav>
                                        <p:tav tm="100000">
                                          <p:val>
                                            <p:strVal val="#ppt_w"/>
                                          </p:val>
                                        </p:tav>
                                      </p:tavLst>
                                    </p:anim>
                                    <p:anim calcmode="lin" valueType="num">
                                      <p:cBhvr>
                                        <p:cTn id="43" dur="500" fill="hold"/>
                                        <p:tgtEl>
                                          <p:spTgt spid="24">
                                            <p:bg/>
                                          </p:spTgt>
                                        </p:tgtEl>
                                        <p:attrNameLst>
                                          <p:attrName>ppt_h</p:attrName>
                                        </p:attrNameLst>
                                      </p:cBhvr>
                                      <p:tavLst>
                                        <p:tav tm="0">
                                          <p:val>
                                            <p:fltVal val="0"/>
                                          </p:val>
                                        </p:tav>
                                        <p:tav tm="100000">
                                          <p:val>
                                            <p:strVal val="#ppt_h"/>
                                          </p:val>
                                        </p:tav>
                                      </p:tavLst>
                                    </p:anim>
                                    <p:animEffect transition="in" filter="fade">
                                      <p:cBhvr>
                                        <p:cTn id="44" dur="500"/>
                                        <p:tgtEl>
                                          <p:spTgt spid="24">
                                            <p:bg/>
                                          </p:spTgt>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24">
                                            <p:txEl>
                                              <p:pRg st="0" end="0"/>
                                            </p:txEl>
                                          </p:spTgt>
                                        </p:tgtEl>
                                        <p:attrNameLst>
                                          <p:attrName>style.visibility</p:attrName>
                                        </p:attrNameLst>
                                      </p:cBhvr>
                                      <p:to>
                                        <p:strVal val="visible"/>
                                      </p:to>
                                    </p:set>
                                    <p:anim calcmode="lin" valueType="num">
                                      <p:cBhvr>
                                        <p:cTn id="47"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49" dur="500"/>
                                        <p:tgtEl>
                                          <p:spTgt spid="24">
                                            <p:txEl>
                                              <p:pRg st="0" end="0"/>
                                            </p:txEl>
                                          </p:spTgt>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25">
                                            <p:txEl>
                                              <p:pRg st="0" end="0"/>
                                            </p:txEl>
                                          </p:spTgt>
                                        </p:tgtEl>
                                        <p:attrNameLst>
                                          <p:attrName>style.visibility</p:attrName>
                                        </p:attrNameLst>
                                      </p:cBhvr>
                                      <p:to>
                                        <p:strVal val="visible"/>
                                      </p:to>
                                    </p:set>
                                    <p:anim calcmode="lin" valueType="num">
                                      <p:cBhvr>
                                        <p:cTn id="52" dur="5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53" dur="500" fill="hold"/>
                                        <p:tgtEl>
                                          <p:spTgt spid="25">
                                            <p:txEl>
                                              <p:pRg st="0" end="0"/>
                                            </p:txEl>
                                          </p:spTgt>
                                        </p:tgtEl>
                                        <p:attrNameLst>
                                          <p:attrName>ppt_h</p:attrName>
                                        </p:attrNameLst>
                                      </p:cBhvr>
                                      <p:tavLst>
                                        <p:tav tm="0">
                                          <p:val>
                                            <p:fltVal val="0"/>
                                          </p:val>
                                        </p:tav>
                                        <p:tav tm="100000">
                                          <p:val>
                                            <p:strVal val="#ppt_h"/>
                                          </p:val>
                                        </p:tav>
                                      </p:tavLst>
                                    </p:anim>
                                    <p:animEffect transition="in" filter="fade">
                                      <p:cBhvr>
                                        <p:cTn id="54" dur="500"/>
                                        <p:tgtEl>
                                          <p:spTgt spid="25">
                                            <p:txEl>
                                              <p:pRg st="0" end="0"/>
                                            </p:txEl>
                                          </p:spTgt>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26"/>
                                        </p:tgtEl>
                                        <p:attrNameLst>
                                          <p:attrName>style.visibility</p:attrName>
                                        </p:attrNameLst>
                                      </p:cBhvr>
                                      <p:to>
                                        <p:strVal val="visible"/>
                                      </p:to>
                                    </p:set>
                                    <p:anim calcmode="lin" valueType="num">
                                      <p:cBhvr>
                                        <p:cTn id="57" dur="500" fill="hold"/>
                                        <p:tgtEl>
                                          <p:spTgt spid="26"/>
                                        </p:tgtEl>
                                        <p:attrNameLst>
                                          <p:attrName>ppt_w</p:attrName>
                                        </p:attrNameLst>
                                      </p:cBhvr>
                                      <p:tavLst>
                                        <p:tav tm="0">
                                          <p:val>
                                            <p:fltVal val="0"/>
                                          </p:val>
                                        </p:tav>
                                        <p:tav tm="100000">
                                          <p:val>
                                            <p:strVal val="#ppt_w"/>
                                          </p:val>
                                        </p:tav>
                                      </p:tavLst>
                                    </p:anim>
                                    <p:anim calcmode="lin" valueType="num">
                                      <p:cBhvr>
                                        <p:cTn id="58" dur="500" fill="hold"/>
                                        <p:tgtEl>
                                          <p:spTgt spid="26"/>
                                        </p:tgtEl>
                                        <p:attrNameLst>
                                          <p:attrName>ppt_h</p:attrName>
                                        </p:attrNameLst>
                                      </p:cBhvr>
                                      <p:tavLst>
                                        <p:tav tm="0">
                                          <p:val>
                                            <p:fltVal val="0"/>
                                          </p:val>
                                        </p:tav>
                                        <p:tav tm="100000">
                                          <p:val>
                                            <p:strVal val="#ppt_h"/>
                                          </p:val>
                                        </p:tav>
                                      </p:tavLst>
                                    </p:anim>
                                    <p:animEffect transition="in" filter="fade">
                                      <p:cBhvr>
                                        <p:cTn id="59" dur="500"/>
                                        <p:tgtEl>
                                          <p:spTgt spid="26"/>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27">
                                            <p:bg/>
                                          </p:spTgt>
                                        </p:tgtEl>
                                        <p:attrNameLst>
                                          <p:attrName>style.visibility</p:attrName>
                                        </p:attrNameLst>
                                      </p:cBhvr>
                                      <p:to>
                                        <p:strVal val="visible"/>
                                      </p:to>
                                    </p:set>
                                    <p:anim calcmode="lin" valueType="num">
                                      <p:cBhvr>
                                        <p:cTn id="62" dur="500" fill="hold"/>
                                        <p:tgtEl>
                                          <p:spTgt spid="27">
                                            <p:bg/>
                                          </p:spTgt>
                                        </p:tgtEl>
                                        <p:attrNameLst>
                                          <p:attrName>ppt_w</p:attrName>
                                        </p:attrNameLst>
                                      </p:cBhvr>
                                      <p:tavLst>
                                        <p:tav tm="0">
                                          <p:val>
                                            <p:fltVal val="0"/>
                                          </p:val>
                                        </p:tav>
                                        <p:tav tm="100000">
                                          <p:val>
                                            <p:strVal val="#ppt_w"/>
                                          </p:val>
                                        </p:tav>
                                      </p:tavLst>
                                    </p:anim>
                                    <p:anim calcmode="lin" valueType="num">
                                      <p:cBhvr>
                                        <p:cTn id="63" dur="500" fill="hold"/>
                                        <p:tgtEl>
                                          <p:spTgt spid="27">
                                            <p:bg/>
                                          </p:spTgt>
                                        </p:tgtEl>
                                        <p:attrNameLst>
                                          <p:attrName>ppt_h</p:attrName>
                                        </p:attrNameLst>
                                      </p:cBhvr>
                                      <p:tavLst>
                                        <p:tav tm="0">
                                          <p:val>
                                            <p:fltVal val="0"/>
                                          </p:val>
                                        </p:tav>
                                        <p:tav tm="100000">
                                          <p:val>
                                            <p:strVal val="#ppt_h"/>
                                          </p:val>
                                        </p:tav>
                                      </p:tavLst>
                                    </p:anim>
                                    <p:animEffect transition="in" filter="fade">
                                      <p:cBhvr>
                                        <p:cTn id="64" dur="500"/>
                                        <p:tgtEl>
                                          <p:spTgt spid="27">
                                            <p:bg/>
                                          </p:spTgt>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27">
                                            <p:txEl>
                                              <p:pRg st="0" end="0"/>
                                            </p:txEl>
                                          </p:spTgt>
                                        </p:tgtEl>
                                        <p:attrNameLst>
                                          <p:attrName>style.visibility</p:attrName>
                                        </p:attrNameLst>
                                      </p:cBhvr>
                                      <p:to>
                                        <p:strVal val="visible"/>
                                      </p:to>
                                    </p:set>
                                    <p:anim calcmode="lin" valueType="num">
                                      <p:cBhvr>
                                        <p:cTn id="67" dur="5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68" dur="5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69" dur="500"/>
                                        <p:tgtEl>
                                          <p:spTgt spid="27">
                                            <p:txEl>
                                              <p:pRg st="0" end="0"/>
                                            </p:txEl>
                                          </p:spTgt>
                                        </p:tgtEl>
                                      </p:cBhvr>
                                    </p:animEffect>
                                  </p:childTnLst>
                                </p:cTn>
                              </p:par>
                              <p:par>
                                <p:cTn id="70" presetID="53" presetClass="entr" presetSubtype="16" fill="hold" grpId="0" nodeType="withEffect">
                                  <p:stCondLst>
                                    <p:cond delay="200"/>
                                  </p:stCondLst>
                                  <p:childTnLst>
                                    <p:set>
                                      <p:cBhvr>
                                        <p:cTn id="71" dur="1" fill="hold">
                                          <p:stCondLst>
                                            <p:cond delay="0"/>
                                          </p:stCondLst>
                                        </p:cTn>
                                        <p:tgtEl>
                                          <p:spTgt spid="28">
                                            <p:txEl>
                                              <p:pRg st="0" end="0"/>
                                            </p:txEl>
                                          </p:spTgt>
                                        </p:tgtEl>
                                        <p:attrNameLst>
                                          <p:attrName>style.visibility</p:attrName>
                                        </p:attrNameLst>
                                      </p:cBhvr>
                                      <p:to>
                                        <p:strVal val="visible"/>
                                      </p:to>
                                    </p:set>
                                    <p:anim calcmode="lin" valueType="num">
                                      <p:cBhvr>
                                        <p:cTn id="72" dur="5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73" dur="500" fill="hold"/>
                                        <p:tgtEl>
                                          <p:spTgt spid="28">
                                            <p:txEl>
                                              <p:pRg st="0" end="0"/>
                                            </p:txEl>
                                          </p:spTgt>
                                        </p:tgtEl>
                                        <p:attrNameLst>
                                          <p:attrName>ppt_h</p:attrName>
                                        </p:attrNameLst>
                                      </p:cBhvr>
                                      <p:tavLst>
                                        <p:tav tm="0">
                                          <p:val>
                                            <p:fltVal val="0"/>
                                          </p:val>
                                        </p:tav>
                                        <p:tav tm="100000">
                                          <p:val>
                                            <p:strVal val="#ppt_h"/>
                                          </p:val>
                                        </p:tav>
                                      </p:tavLst>
                                    </p:anim>
                                    <p:animEffect transition="in" filter="fade">
                                      <p:cBhvr>
                                        <p:cTn id="74" dur="500"/>
                                        <p:tgtEl>
                                          <p:spTgt spid="28">
                                            <p:txEl>
                                              <p:pRg st="0" end="0"/>
                                            </p:txEl>
                                          </p:spTgt>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29"/>
                                        </p:tgtEl>
                                        <p:attrNameLst>
                                          <p:attrName>style.visibility</p:attrName>
                                        </p:attrNameLst>
                                      </p:cBhvr>
                                      <p:to>
                                        <p:strVal val="visible"/>
                                      </p:to>
                                    </p:set>
                                    <p:anim calcmode="lin" valueType="num">
                                      <p:cBhvr>
                                        <p:cTn id="77" dur="500" fill="hold"/>
                                        <p:tgtEl>
                                          <p:spTgt spid="29"/>
                                        </p:tgtEl>
                                        <p:attrNameLst>
                                          <p:attrName>ppt_w</p:attrName>
                                        </p:attrNameLst>
                                      </p:cBhvr>
                                      <p:tavLst>
                                        <p:tav tm="0">
                                          <p:val>
                                            <p:fltVal val="0"/>
                                          </p:val>
                                        </p:tav>
                                        <p:tav tm="100000">
                                          <p:val>
                                            <p:strVal val="#ppt_w"/>
                                          </p:val>
                                        </p:tav>
                                      </p:tavLst>
                                    </p:anim>
                                    <p:anim calcmode="lin" valueType="num">
                                      <p:cBhvr>
                                        <p:cTn id="78" dur="500" fill="hold"/>
                                        <p:tgtEl>
                                          <p:spTgt spid="29"/>
                                        </p:tgtEl>
                                        <p:attrNameLst>
                                          <p:attrName>ppt_h</p:attrName>
                                        </p:attrNameLst>
                                      </p:cBhvr>
                                      <p:tavLst>
                                        <p:tav tm="0">
                                          <p:val>
                                            <p:fltVal val="0"/>
                                          </p:val>
                                        </p:tav>
                                        <p:tav tm="100000">
                                          <p:val>
                                            <p:strVal val="#ppt_h"/>
                                          </p:val>
                                        </p:tav>
                                      </p:tavLst>
                                    </p:anim>
                                    <p:animEffect transition="in" filter="fade">
                                      <p:cBhvr>
                                        <p:cTn id="79" dur="500"/>
                                        <p:tgtEl>
                                          <p:spTgt spid="29"/>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30">
                                            <p:bg/>
                                          </p:spTgt>
                                        </p:tgtEl>
                                        <p:attrNameLst>
                                          <p:attrName>style.visibility</p:attrName>
                                        </p:attrNameLst>
                                      </p:cBhvr>
                                      <p:to>
                                        <p:strVal val="visible"/>
                                      </p:to>
                                    </p:set>
                                    <p:anim calcmode="lin" valueType="num">
                                      <p:cBhvr>
                                        <p:cTn id="82" dur="500" fill="hold"/>
                                        <p:tgtEl>
                                          <p:spTgt spid="30">
                                            <p:bg/>
                                          </p:spTgt>
                                        </p:tgtEl>
                                        <p:attrNameLst>
                                          <p:attrName>ppt_w</p:attrName>
                                        </p:attrNameLst>
                                      </p:cBhvr>
                                      <p:tavLst>
                                        <p:tav tm="0">
                                          <p:val>
                                            <p:fltVal val="0"/>
                                          </p:val>
                                        </p:tav>
                                        <p:tav tm="100000">
                                          <p:val>
                                            <p:strVal val="#ppt_w"/>
                                          </p:val>
                                        </p:tav>
                                      </p:tavLst>
                                    </p:anim>
                                    <p:anim calcmode="lin" valueType="num">
                                      <p:cBhvr>
                                        <p:cTn id="83" dur="500" fill="hold"/>
                                        <p:tgtEl>
                                          <p:spTgt spid="30">
                                            <p:bg/>
                                          </p:spTgt>
                                        </p:tgtEl>
                                        <p:attrNameLst>
                                          <p:attrName>ppt_h</p:attrName>
                                        </p:attrNameLst>
                                      </p:cBhvr>
                                      <p:tavLst>
                                        <p:tav tm="0">
                                          <p:val>
                                            <p:fltVal val="0"/>
                                          </p:val>
                                        </p:tav>
                                        <p:tav tm="100000">
                                          <p:val>
                                            <p:strVal val="#ppt_h"/>
                                          </p:val>
                                        </p:tav>
                                      </p:tavLst>
                                    </p:anim>
                                    <p:animEffect transition="in" filter="fade">
                                      <p:cBhvr>
                                        <p:cTn id="84" dur="500"/>
                                        <p:tgtEl>
                                          <p:spTgt spid="30">
                                            <p:bg/>
                                          </p:spTgt>
                                        </p:tgtEl>
                                      </p:cBhvr>
                                    </p:animEffect>
                                  </p:childTnLst>
                                </p:cTn>
                              </p:par>
                              <p:par>
                                <p:cTn id="85" presetID="53" presetClass="entr" presetSubtype="16" fill="hold" grpId="0" nodeType="withEffect">
                                  <p:stCondLst>
                                    <p:cond delay="200"/>
                                  </p:stCondLst>
                                  <p:childTnLst>
                                    <p:set>
                                      <p:cBhvr>
                                        <p:cTn id="86" dur="1" fill="hold">
                                          <p:stCondLst>
                                            <p:cond delay="0"/>
                                          </p:stCondLst>
                                        </p:cTn>
                                        <p:tgtEl>
                                          <p:spTgt spid="30">
                                            <p:txEl>
                                              <p:pRg st="0" end="0"/>
                                            </p:txEl>
                                          </p:spTgt>
                                        </p:tgtEl>
                                        <p:attrNameLst>
                                          <p:attrName>style.visibility</p:attrName>
                                        </p:attrNameLst>
                                      </p:cBhvr>
                                      <p:to>
                                        <p:strVal val="visible"/>
                                      </p:to>
                                    </p:set>
                                    <p:anim calcmode="lin" valueType="num">
                                      <p:cBhvr>
                                        <p:cTn id="87"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88"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89" dur="500"/>
                                        <p:tgtEl>
                                          <p:spTgt spid="30">
                                            <p:txEl>
                                              <p:pRg st="0" end="0"/>
                                            </p:txEl>
                                          </p:spTgt>
                                        </p:tgtEl>
                                      </p:cBhvr>
                                    </p:animEffect>
                                  </p:childTnLst>
                                </p:cTn>
                              </p:par>
                              <p:par>
                                <p:cTn id="90" presetID="53" presetClass="entr" presetSubtype="16" fill="hold" grpId="0" nodeType="withEffect">
                                  <p:stCondLst>
                                    <p:cond delay="200"/>
                                  </p:stCondLst>
                                  <p:childTnLst>
                                    <p:set>
                                      <p:cBhvr>
                                        <p:cTn id="91" dur="1" fill="hold">
                                          <p:stCondLst>
                                            <p:cond delay="0"/>
                                          </p:stCondLst>
                                        </p:cTn>
                                        <p:tgtEl>
                                          <p:spTgt spid="31">
                                            <p:txEl>
                                              <p:pRg st="0" end="0"/>
                                            </p:txEl>
                                          </p:spTgt>
                                        </p:tgtEl>
                                        <p:attrNameLst>
                                          <p:attrName>style.visibility</p:attrName>
                                        </p:attrNameLst>
                                      </p:cBhvr>
                                      <p:to>
                                        <p:strVal val="visible"/>
                                      </p:to>
                                    </p:set>
                                    <p:anim calcmode="lin" valueType="num">
                                      <p:cBhvr>
                                        <p:cTn id="92"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93"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94" dur="500"/>
                                        <p:tgtEl>
                                          <p:spTgt spid="31">
                                            <p:txEl>
                                              <p:pRg st="0" end="0"/>
                                            </p:txEl>
                                          </p:spTgt>
                                        </p:tgtEl>
                                      </p:cBhvr>
                                    </p:animEffect>
                                  </p:childTnLst>
                                </p:cTn>
                              </p:par>
                              <p:par>
                                <p:cTn id="95" presetID="53" presetClass="entr" presetSubtype="16" fill="hold" grpId="0" nodeType="withEffect">
                                  <p:stCondLst>
                                    <p:cond delay="200"/>
                                  </p:stCondLst>
                                  <p:childTnLst>
                                    <p:set>
                                      <p:cBhvr>
                                        <p:cTn id="96" dur="1" fill="hold">
                                          <p:stCondLst>
                                            <p:cond delay="0"/>
                                          </p:stCondLst>
                                        </p:cTn>
                                        <p:tgtEl>
                                          <p:spTgt spid="32"/>
                                        </p:tgtEl>
                                        <p:attrNameLst>
                                          <p:attrName>style.visibility</p:attrName>
                                        </p:attrNameLst>
                                      </p:cBhvr>
                                      <p:to>
                                        <p:strVal val="visible"/>
                                      </p:to>
                                    </p:set>
                                    <p:anim calcmode="lin" valueType="num">
                                      <p:cBhvr>
                                        <p:cTn id="97" dur="500" fill="hold"/>
                                        <p:tgtEl>
                                          <p:spTgt spid="32"/>
                                        </p:tgtEl>
                                        <p:attrNameLst>
                                          <p:attrName>ppt_w</p:attrName>
                                        </p:attrNameLst>
                                      </p:cBhvr>
                                      <p:tavLst>
                                        <p:tav tm="0">
                                          <p:val>
                                            <p:fltVal val="0"/>
                                          </p:val>
                                        </p:tav>
                                        <p:tav tm="100000">
                                          <p:val>
                                            <p:strVal val="#ppt_w"/>
                                          </p:val>
                                        </p:tav>
                                      </p:tavLst>
                                    </p:anim>
                                    <p:anim calcmode="lin" valueType="num">
                                      <p:cBhvr>
                                        <p:cTn id="98" dur="500" fill="hold"/>
                                        <p:tgtEl>
                                          <p:spTgt spid="32"/>
                                        </p:tgtEl>
                                        <p:attrNameLst>
                                          <p:attrName>ppt_h</p:attrName>
                                        </p:attrNameLst>
                                      </p:cBhvr>
                                      <p:tavLst>
                                        <p:tav tm="0">
                                          <p:val>
                                            <p:fltVal val="0"/>
                                          </p:val>
                                        </p:tav>
                                        <p:tav tm="100000">
                                          <p:val>
                                            <p:strVal val="#ppt_h"/>
                                          </p:val>
                                        </p:tav>
                                      </p:tavLst>
                                    </p:anim>
                                    <p:animEffect transition="in" filter="fade">
                                      <p:cBhvr>
                                        <p:cTn id="99" dur="500"/>
                                        <p:tgtEl>
                                          <p:spTgt spid="32"/>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33">
                                            <p:bg/>
                                          </p:spTgt>
                                        </p:tgtEl>
                                        <p:attrNameLst>
                                          <p:attrName>style.visibility</p:attrName>
                                        </p:attrNameLst>
                                      </p:cBhvr>
                                      <p:to>
                                        <p:strVal val="visible"/>
                                      </p:to>
                                    </p:set>
                                    <p:anim calcmode="lin" valueType="num">
                                      <p:cBhvr>
                                        <p:cTn id="102" dur="500" fill="hold"/>
                                        <p:tgtEl>
                                          <p:spTgt spid="33">
                                            <p:bg/>
                                          </p:spTgt>
                                        </p:tgtEl>
                                        <p:attrNameLst>
                                          <p:attrName>ppt_w</p:attrName>
                                        </p:attrNameLst>
                                      </p:cBhvr>
                                      <p:tavLst>
                                        <p:tav tm="0">
                                          <p:val>
                                            <p:fltVal val="0"/>
                                          </p:val>
                                        </p:tav>
                                        <p:tav tm="100000">
                                          <p:val>
                                            <p:strVal val="#ppt_w"/>
                                          </p:val>
                                        </p:tav>
                                      </p:tavLst>
                                    </p:anim>
                                    <p:anim calcmode="lin" valueType="num">
                                      <p:cBhvr>
                                        <p:cTn id="103" dur="500" fill="hold"/>
                                        <p:tgtEl>
                                          <p:spTgt spid="33">
                                            <p:bg/>
                                          </p:spTgt>
                                        </p:tgtEl>
                                        <p:attrNameLst>
                                          <p:attrName>ppt_h</p:attrName>
                                        </p:attrNameLst>
                                      </p:cBhvr>
                                      <p:tavLst>
                                        <p:tav tm="0">
                                          <p:val>
                                            <p:fltVal val="0"/>
                                          </p:val>
                                        </p:tav>
                                        <p:tav tm="100000">
                                          <p:val>
                                            <p:strVal val="#ppt_h"/>
                                          </p:val>
                                        </p:tav>
                                      </p:tavLst>
                                    </p:anim>
                                    <p:animEffect transition="in" filter="fade">
                                      <p:cBhvr>
                                        <p:cTn id="104" dur="500"/>
                                        <p:tgtEl>
                                          <p:spTgt spid="33">
                                            <p:bg/>
                                          </p:spTgt>
                                        </p:tgtEl>
                                      </p:cBhvr>
                                    </p:animEffect>
                                  </p:childTnLst>
                                </p:cTn>
                              </p:par>
                              <p:par>
                                <p:cTn id="105" presetID="53" presetClass="entr" presetSubtype="16" fill="hold" grpId="0" nodeType="withEffect">
                                  <p:stCondLst>
                                    <p:cond delay="200"/>
                                  </p:stCondLst>
                                  <p:childTnLst>
                                    <p:set>
                                      <p:cBhvr>
                                        <p:cTn id="106" dur="1" fill="hold">
                                          <p:stCondLst>
                                            <p:cond delay="0"/>
                                          </p:stCondLst>
                                        </p:cTn>
                                        <p:tgtEl>
                                          <p:spTgt spid="33">
                                            <p:txEl>
                                              <p:pRg st="0" end="0"/>
                                            </p:txEl>
                                          </p:spTgt>
                                        </p:tgtEl>
                                        <p:attrNameLst>
                                          <p:attrName>style.visibility</p:attrName>
                                        </p:attrNameLst>
                                      </p:cBhvr>
                                      <p:to>
                                        <p:strVal val="visible"/>
                                      </p:to>
                                    </p:set>
                                    <p:anim calcmode="lin" valueType="num">
                                      <p:cBhvr>
                                        <p:cTn id="107" dur="5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108" dur="5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109" dur="500"/>
                                        <p:tgtEl>
                                          <p:spTgt spid="33">
                                            <p:txEl>
                                              <p:pRg st="0" end="0"/>
                                            </p:txEl>
                                          </p:spTgt>
                                        </p:tgtEl>
                                      </p:cBhvr>
                                    </p:animEffect>
                                  </p:childTnLst>
                                </p:cTn>
                              </p:par>
                              <p:par>
                                <p:cTn id="110" presetID="53" presetClass="entr" presetSubtype="16" fill="hold" grpId="0" nodeType="withEffect">
                                  <p:stCondLst>
                                    <p:cond delay="200"/>
                                  </p:stCondLst>
                                  <p:childTnLst>
                                    <p:set>
                                      <p:cBhvr>
                                        <p:cTn id="111" dur="1" fill="hold">
                                          <p:stCondLst>
                                            <p:cond delay="0"/>
                                          </p:stCondLst>
                                        </p:cTn>
                                        <p:tgtEl>
                                          <p:spTgt spid="34">
                                            <p:txEl>
                                              <p:pRg st="0" end="0"/>
                                            </p:txEl>
                                          </p:spTgt>
                                        </p:tgtEl>
                                        <p:attrNameLst>
                                          <p:attrName>style.visibility</p:attrName>
                                        </p:attrNameLst>
                                      </p:cBhvr>
                                      <p:to>
                                        <p:strVal val="visible"/>
                                      </p:to>
                                    </p:set>
                                    <p:anim calcmode="lin" valueType="num">
                                      <p:cBhvr>
                                        <p:cTn id="112"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113"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114"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53" presetClass="entr" presetSubtype="16"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 calcmode="lin" valueType="num">
                      <p:cBhvr>
                        <p:cTn dur="500" fill="hold"/>
                        <p:tgtEl>
                          <p:spTgt spid="8"/>
                        </p:tgtEl>
                        <p:attrNameLst>
                          <p:attrName>ppt_w</p:attrName>
                        </p:attrNameLst>
                      </p:cBhvr>
                      <p:tavLst>
                        <p:tav tm="0">
                          <p:val>
                            <p:fltVal val="0"/>
                          </p:val>
                        </p:tav>
                        <p:tav tm="100000">
                          <p:val>
                            <p:strVal val="#ppt_w"/>
                          </p:val>
                        </p:tav>
                      </p:tavLst>
                    </p:anim>
                    <p:anim calcmode="lin" valueType="num">
                      <p:cBhvr>
                        <p:cTn dur="500" fill="hold"/>
                        <p:tgtEl>
                          <p:spTgt spid="8"/>
                        </p:tgtEl>
                        <p:attrNameLst>
                          <p:attrName>ppt_h</p:attrName>
                        </p:attrNameLst>
                      </p:cBhvr>
                      <p:tavLst>
                        <p:tav tm="0">
                          <p:val>
                            <p:fltVal val="0"/>
                          </p:val>
                        </p:tav>
                        <p:tav tm="100000">
                          <p:val>
                            <p:strVal val="#ppt_h"/>
                          </p:val>
                        </p:tav>
                      </p:tavLst>
                    </p:anim>
                    <p:animEffect transition="in" filter="fade">
                      <p:cBhvr>
                        <p:cTn dur="500"/>
                        <p:tgtEl>
                          <p:spTgt spid="8"/>
                        </p:tgtEl>
                      </p:cBhvr>
                    </p:animEffect>
                  </p:childTnLst>
                </p:cTn>
              </p:par>
            </p:tnLst>
          </p:tmpl>
        </p:tmplLst>
      </p:bldP>
      <p:bldP spid="10" grpId="0" bldLvl="0" animBg="1"/>
      <p:bldP spid="11" grpId="0" animBg="1" build="p">
        <p:tmplLst>
          <p:tmpl lvl="1">
            <p:tnLst>
              <p:par>
                <p:cTn presetID="53" presetClass="entr" presetSubtype="16"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 calcmode="lin" valueType="num">
                      <p:cBhvr>
                        <p:cTn dur="500" fill="hold"/>
                        <p:tgtEl>
                          <p:spTgt spid="11"/>
                        </p:tgtEl>
                        <p:attrNameLst>
                          <p:attrName>ppt_w</p:attrName>
                        </p:attrNameLst>
                      </p:cBhvr>
                      <p:tavLst>
                        <p:tav tm="0">
                          <p:val>
                            <p:fltVal val="0"/>
                          </p:val>
                        </p:tav>
                        <p:tav tm="100000">
                          <p:val>
                            <p:strVal val="#ppt_w"/>
                          </p:val>
                        </p:tav>
                      </p:tavLst>
                    </p:anim>
                    <p:anim calcmode="lin" valueType="num">
                      <p:cBhvr>
                        <p:cTn dur="500" fill="hold"/>
                        <p:tgtEl>
                          <p:spTgt spid="11"/>
                        </p:tgtEl>
                        <p:attrNameLst>
                          <p:attrName>ppt_h</p:attrName>
                        </p:attrNameLst>
                      </p:cBhvr>
                      <p:tavLst>
                        <p:tav tm="0">
                          <p:val>
                            <p:fltVal val="0"/>
                          </p:val>
                        </p:tav>
                        <p:tav tm="100000">
                          <p:val>
                            <p:strVal val="#ppt_h"/>
                          </p:val>
                        </p:tav>
                      </p:tavLst>
                    </p:anim>
                    <p:animEffect transition="in" filter="fade">
                      <p:cBhvr>
                        <p:cTn dur="500"/>
                        <p:tgtEl>
                          <p:spTgt spid="11"/>
                        </p:tgtEl>
                      </p:cBhvr>
                    </p:animEffect>
                  </p:childTnLst>
                </p:cTn>
              </p:par>
            </p:tnLst>
          </p:tmpl>
        </p:tmplLst>
      </p:bldP>
      <p:bldP spid="2" grpId="0" build="p">
        <p:tmplLst>
          <p:tmpl lvl="1">
            <p:tnLst>
              <p:par>
                <p:cTn presetID="53" presetClass="entr" presetSubtype="16" fill="hold" nodeType="withEffect">
                  <p:stCondLst>
                    <p:cond delay="200"/>
                  </p:stCondLst>
                  <p:childTnLst>
                    <p:set>
                      <p:cBhvr>
                        <p:cTn dur="1" fill="hold">
                          <p:stCondLst>
                            <p:cond delay="0"/>
                          </p:stCondLst>
                        </p:cTn>
                        <p:tgtEl>
                          <p:spTgt spid="2"/>
                        </p:tgtEl>
                        <p:attrNameLst>
                          <p:attrName>style.visibility</p:attrName>
                        </p:attrNameLst>
                      </p:cBhvr>
                      <p:to>
                        <p:strVal val="visible"/>
                      </p:to>
                    </p:set>
                    <p:anim calcmode="lin" valueType="num">
                      <p:cBhvr>
                        <p:cTn dur="500" fill="hold"/>
                        <p:tgtEl>
                          <p:spTgt spid="2"/>
                        </p:tgtEl>
                        <p:attrNameLst>
                          <p:attrName>ppt_w</p:attrName>
                        </p:attrNameLst>
                      </p:cBhvr>
                      <p:tavLst>
                        <p:tav tm="0">
                          <p:val>
                            <p:fltVal val="0"/>
                          </p:val>
                        </p:tav>
                        <p:tav tm="100000">
                          <p:val>
                            <p:strVal val="#ppt_w"/>
                          </p:val>
                        </p:tav>
                      </p:tavLst>
                    </p:anim>
                    <p:anim calcmode="lin" valueType="num">
                      <p:cBhvr>
                        <p:cTn dur="500" fill="hold"/>
                        <p:tgtEl>
                          <p:spTgt spid="2"/>
                        </p:tgtEl>
                        <p:attrNameLst>
                          <p:attrName>ppt_h</p:attrName>
                        </p:attrNameLst>
                      </p:cBhvr>
                      <p:tavLst>
                        <p:tav tm="0">
                          <p:val>
                            <p:fltVal val="0"/>
                          </p:val>
                        </p:tav>
                        <p:tav tm="100000">
                          <p:val>
                            <p:strVal val="#ppt_h"/>
                          </p:val>
                        </p:tav>
                      </p:tavLst>
                    </p:anim>
                    <p:animEffect transition="in" filter="fade">
                      <p:cBhvr>
                        <p:cTn dur="500"/>
                        <p:tgtEl>
                          <p:spTgt spid="2"/>
                        </p:tgtEl>
                      </p:cBhvr>
                    </p:animEffect>
                  </p:childTnLst>
                </p:cTn>
              </p:par>
            </p:tnLst>
          </p:tmpl>
        </p:tmplLst>
      </p:bldP>
      <p:bldP spid="3" grpId="0" bldLvl="0" animBg="1"/>
      <p:bldP spid="24" grpId="0" animBg="1" build="p">
        <p:tmplLst>
          <p:tmpl lvl="1">
            <p:tnLst>
              <p:par>
                <p:cTn presetID="53" presetClass="entr" presetSubtype="16"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25" grpId="0" build="p">
        <p:tmplLst>
          <p:tmpl lvl="1">
            <p:tnLst>
              <p:par>
                <p:cTn presetID="53" presetClass="entr" presetSubtype="16"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Effect transition="in" filter="fade">
                      <p:cBhvr>
                        <p:cTn dur="500"/>
                        <p:tgtEl>
                          <p:spTgt spid="25"/>
                        </p:tgtEl>
                      </p:cBhvr>
                    </p:animEffect>
                  </p:childTnLst>
                </p:cTn>
              </p:par>
            </p:tnLst>
          </p:tmpl>
        </p:tmplLst>
      </p:bldP>
      <p:bldP spid="26" grpId="0" bldLvl="0" animBg="1"/>
      <p:bldP spid="27" grpId="0" animBg="1" build="p">
        <p:tmplLst>
          <p:tmpl lvl="1">
            <p:tnLst>
              <p:par>
                <p:cTn presetID="53" presetClass="entr" presetSubtype="16"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 calcmode="lin" valueType="num">
                      <p:cBhvr>
                        <p:cTn dur="500" fill="hold"/>
                        <p:tgtEl>
                          <p:spTgt spid="27"/>
                        </p:tgtEl>
                        <p:attrNameLst>
                          <p:attrName>ppt_w</p:attrName>
                        </p:attrNameLst>
                      </p:cBhvr>
                      <p:tavLst>
                        <p:tav tm="0">
                          <p:val>
                            <p:fltVal val="0"/>
                          </p:val>
                        </p:tav>
                        <p:tav tm="100000">
                          <p:val>
                            <p:strVal val="#ppt_w"/>
                          </p:val>
                        </p:tav>
                      </p:tavLst>
                    </p:anim>
                    <p:anim calcmode="lin" valueType="num">
                      <p:cBhvr>
                        <p:cTn dur="500" fill="hold"/>
                        <p:tgtEl>
                          <p:spTgt spid="27"/>
                        </p:tgtEl>
                        <p:attrNameLst>
                          <p:attrName>ppt_h</p:attrName>
                        </p:attrNameLst>
                      </p:cBhvr>
                      <p:tavLst>
                        <p:tav tm="0">
                          <p:val>
                            <p:fltVal val="0"/>
                          </p:val>
                        </p:tav>
                        <p:tav tm="100000">
                          <p:val>
                            <p:strVal val="#ppt_h"/>
                          </p:val>
                        </p:tav>
                      </p:tavLst>
                    </p:anim>
                    <p:animEffect transition="in" filter="fade">
                      <p:cBhvr>
                        <p:cTn dur="500"/>
                        <p:tgtEl>
                          <p:spTgt spid="27"/>
                        </p:tgtEl>
                      </p:cBhvr>
                    </p:animEffect>
                  </p:childTnLst>
                </p:cTn>
              </p:par>
            </p:tnLst>
          </p:tmpl>
        </p:tmplLst>
      </p:bldP>
      <p:bldP spid="28" grpId="0" build="p">
        <p:tmplLst>
          <p:tmpl lvl="1">
            <p:tnLst>
              <p:par>
                <p:cTn presetID="53" presetClass="entr" presetSubtype="16"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 calcmode="lin" valueType="num">
                      <p:cBhvr>
                        <p:cTn dur="500" fill="hold"/>
                        <p:tgtEl>
                          <p:spTgt spid="28"/>
                        </p:tgtEl>
                        <p:attrNameLst>
                          <p:attrName>ppt_w</p:attrName>
                        </p:attrNameLst>
                      </p:cBhvr>
                      <p:tavLst>
                        <p:tav tm="0">
                          <p:val>
                            <p:fltVal val="0"/>
                          </p:val>
                        </p:tav>
                        <p:tav tm="100000">
                          <p:val>
                            <p:strVal val="#ppt_w"/>
                          </p:val>
                        </p:tav>
                      </p:tavLst>
                    </p:anim>
                    <p:anim calcmode="lin" valueType="num">
                      <p:cBhvr>
                        <p:cTn dur="500" fill="hold"/>
                        <p:tgtEl>
                          <p:spTgt spid="28"/>
                        </p:tgtEl>
                        <p:attrNameLst>
                          <p:attrName>ppt_h</p:attrName>
                        </p:attrNameLst>
                      </p:cBhvr>
                      <p:tavLst>
                        <p:tav tm="0">
                          <p:val>
                            <p:fltVal val="0"/>
                          </p:val>
                        </p:tav>
                        <p:tav tm="100000">
                          <p:val>
                            <p:strVal val="#ppt_h"/>
                          </p:val>
                        </p:tav>
                      </p:tavLst>
                    </p:anim>
                    <p:animEffect transition="in" filter="fade">
                      <p:cBhvr>
                        <p:cTn dur="500"/>
                        <p:tgtEl>
                          <p:spTgt spid="28"/>
                        </p:tgtEl>
                      </p:cBhvr>
                    </p:animEffect>
                  </p:childTnLst>
                </p:cTn>
              </p:par>
            </p:tnLst>
          </p:tmpl>
        </p:tmplLst>
      </p:bldP>
      <p:bldP spid="29" grpId="0" bldLvl="0" animBg="1"/>
      <p:bldP spid="30" grpId="0" animBg="1" build="p">
        <p:tmplLst>
          <p:tmpl lvl="1">
            <p:tnLst>
              <p:par>
                <p:cTn presetID="53" presetClass="entr" presetSubtype="16"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1" grpId="0" build="p">
        <p:tmplLst>
          <p:tmpl lvl="1">
            <p:tnLst>
              <p:par>
                <p:cTn presetID="53" presetClass="entr" presetSubtype="16"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32" grpId="0" bldLvl="0" animBg="1"/>
      <p:bldP spid="33" grpId="0" animBg="1" build="p">
        <p:tmplLst>
          <p:tmpl lvl="1">
            <p:tnLst>
              <p:par>
                <p:cTn presetID="53" presetClass="entr" presetSubtype="16" fill="hold" nodeType="withEffect">
                  <p:stCondLst>
                    <p:cond delay="200"/>
                  </p:stCondLst>
                  <p:childTnLst>
                    <p:set>
                      <p:cBhvr>
                        <p:cTn dur="1" fill="hold">
                          <p:stCondLst>
                            <p:cond delay="0"/>
                          </p:stCondLst>
                        </p:cTn>
                        <p:tgtEl>
                          <p:spTgt spid="33"/>
                        </p:tgtEl>
                        <p:attrNameLst>
                          <p:attrName>style.visibility</p:attrName>
                        </p:attrNameLst>
                      </p:cBhvr>
                      <p:to>
                        <p:strVal val="visible"/>
                      </p:to>
                    </p:set>
                    <p:anim calcmode="lin" valueType="num">
                      <p:cBhvr>
                        <p:cTn dur="500" fill="hold"/>
                        <p:tgtEl>
                          <p:spTgt spid="33"/>
                        </p:tgtEl>
                        <p:attrNameLst>
                          <p:attrName>ppt_w</p:attrName>
                        </p:attrNameLst>
                      </p:cBhvr>
                      <p:tavLst>
                        <p:tav tm="0">
                          <p:val>
                            <p:fltVal val="0"/>
                          </p:val>
                        </p:tav>
                        <p:tav tm="100000">
                          <p:val>
                            <p:strVal val="#ppt_w"/>
                          </p:val>
                        </p:tav>
                      </p:tavLst>
                    </p:anim>
                    <p:anim calcmode="lin" valueType="num">
                      <p:cBhvr>
                        <p:cTn dur="500" fill="hold"/>
                        <p:tgtEl>
                          <p:spTgt spid="33"/>
                        </p:tgtEl>
                        <p:attrNameLst>
                          <p:attrName>ppt_h</p:attrName>
                        </p:attrNameLst>
                      </p:cBhvr>
                      <p:tavLst>
                        <p:tav tm="0">
                          <p:val>
                            <p:fltVal val="0"/>
                          </p:val>
                        </p:tav>
                        <p:tav tm="100000">
                          <p:val>
                            <p:strVal val="#ppt_h"/>
                          </p:val>
                        </p:tav>
                      </p:tavLst>
                    </p:anim>
                    <p:animEffect transition="in" filter="fade">
                      <p:cBhvr>
                        <p:cTn dur="500"/>
                        <p:tgtEl>
                          <p:spTgt spid="33"/>
                        </p:tgtEl>
                      </p:cBhvr>
                    </p:animEffect>
                  </p:childTnLst>
                </p:cTn>
              </p:par>
            </p:tnLst>
          </p:tmpl>
        </p:tmplLst>
      </p:bldP>
      <p:bldP spid="34" grpId="0" build="p">
        <p:tmplLst>
          <p:tmpl lvl="1">
            <p:tnLst>
              <p:par>
                <p:cTn presetID="53" presetClass="entr" presetSubtype="16"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Effect transition="in" filter="fade">
                      <p:cBhvr>
                        <p:cTn dur="500"/>
                        <p:tgtEl>
                          <p:spTgt spid="34"/>
                        </p:tgtEl>
                      </p:cBhvr>
                    </p:animEffect>
                  </p:childTnLst>
                </p:cTn>
              </p:par>
            </p:tnLst>
          </p:tmpl>
        </p:tmplLst>
      </p:b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b="1"/>
              <a:t>preparation</a:t>
            </a:r>
            <a:endParaRPr lang="en-US" altLang="zh-CN" b="1"/>
          </a:p>
        </p:txBody>
      </p:sp>
      <p:pic>
        <p:nvPicPr>
          <p:cNvPr id="4" name="内容占位符 3"/>
          <p:cNvPicPr>
            <a:picLocks noChangeAspect="1"/>
          </p:cNvPicPr>
          <p:nvPr>
            <p:ph idx="1"/>
          </p:nvPr>
        </p:nvPicPr>
        <p:blipFill>
          <a:blip r:embed="rId1"/>
          <a:stretch>
            <a:fillRect/>
          </a:stretch>
        </p:blipFill>
        <p:spPr>
          <a:xfrm>
            <a:off x="279400" y="3045460"/>
            <a:ext cx="3371850" cy="1301750"/>
          </a:xfrm>
          <a:prstGeom prst="rect">
            <a:avLst/>
          </a:prstGeom>
        </p:spPr>
      </p:pic>
      <p:pic>
        <p:nvPicPr>
          <p:cNvPr id="5" name="图片 4"/>
          <p:cNvPicPr>
            <a:picLocks noChangeAspect="1"/>
          </p:cNvPicPr>
          <p:nvPr/>
        </p:nvPicPr>
        <p:blipFill>
          <a:blip r:embed="rId2"/>
          <a:stretch>
            <a:fillRect/>
          </a:stretch>
        </p:blipFill>
        <p:spPr>
          <a:xfrm>
            <a:off x="279400" y="1504315"/>
            <a:ext cx="2830830" cy="1250950"/>
          </a:xfrm>
          <a:prstGeom prst="rect">
            <a:avLst/>
          </a:prstGeom>
        </p:spPr>
      </p:pic>
      <p:pic>
        <p:nvPicPr>
          <p:cNvPr id="6" name="图片 5"/>
          <p:cNvPicPr>
            <a:picLocks noChangeAspect="1"/>
          </p:cNvPicPr>
          <p:nvPr/>
        </p:nvPicPr>
        <p:blipFill>
          <a:blip r:embed="rId3"/>
          <a:stretch>
            <a:fillRect/>
          </a:stretch>
        </p:blipFill>
        <p:spPr>
          <a:xfrm>
            <a:off x="279400" y="5530215"/>
            <a:ext cx="4792345" cy="875665"/>
          </a:xfrm>
          <a:prstGeom prst="rect">
            <a:avLst/>
          </a:prstGeom>
        </p:spPr>
      </p:pic>
      <p:pic>
        <p:nvPicPr>
          <p:cNvPr id="8" name="内容占位符 3"/>
          <p:cNvPicPr>
            <a:picLocks noChangeAspect="1"/>
          </p:cNvPicPr>
          <p:nvPr/>
        </p:nvPicPr>
        <p:blipFill>
          <a:blip r:embed="rId4"/>
          <a:stretch>
            <a:fillRect/>
          </a:stretch>
        </p:blipFill>
        <p:spPr>
          <a:xfrm>
            <a:off x="5808980" y="-635"/>
            <a:ext cx="6015990" cy="6776085"/>
          </a:xfrm>
          <a:prstGeom prst="rect">
            <a:avLst/>
          </a:prstGeom>
        </p:spPr>
      </p:pic>
      <p:pic>
        <p:nvPicPr>
          <p:cNvPr id="10" name="图片 9"/>
          <p:cNvPicPr>
            <a:picLocks noChangeAspect="1"/>
          </p:cNvPicPr>
          <p:nvPr/>
        </p:nvPicPr>
        <p:blipFill>
          <a:blip r:embed="rId5"/>
          <a:stretch>
            <a:fillRect/>
          </a:stretch>
        </p:blipFill>
        <p:spPr>
          <a:xfrm>
            <a:off x="279400" y="4637405"/>
            <a:ext cx="4839335" cy="43307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5" name="内容占位符 4"/>
          <p:cNvPicPr>
            <a:picLocks noChangeAspect="1"/>
          </p:cNvPicPr>
          <p:nvPr>
            <p:ph idx="1"/>
          </p:nvPr>
        </p:nvPicPr>
        <p:blipFill>
          <a:blip r:embed="rId1"/>
          <a:stretch>
            <a:fillRect/>
          </a:stretch>
        </p:blipFill>
        <p:spPr>
          <a:xfrm>
            <a:off x="5826125" y="0"/>
            <a:ext cx="5450205" cy="6731000"/>
          </a:xfrm>
          <a:prstGeom prst="rect">
            <a:avLst/>
          </a:prstGeom>
        </p:spPr>
      </p:pic>
      <p:pic>
        <p:nvPicPr>
          <p:cNvPr id="9" name="图片 8"/>
          <p:cNvPicPr>
            <a:picLocks noChangeAspect="1"/>
          </p:cNvPicPr>
          <p:nvPr/>
        </p:nvPicPr>
        <p:blipFill>
          <a:blip r:embed="rId2"/>
          <a:stretch>
            <a:fillRect/>
          </a:stretch>
        </p:blipFill>
        <p:spPr>
          <a:xfrm>
            <a:off x="-47625" y="0"/>
            <a:ext cx="5873750" cy="59944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0" y="0"/>
            <a:ext cx="5727700" cy="4318000"/>
          </a:xfrm>
          <a:prstGeom prst="rect">
            <a:avLst/>
          </a:prstGeom>
        </p:spPr>
      </p:pic>
      <p:pic>
        <p:nvPicPr>
          <p:cNvPr id="5" name="图片 4"/>
          <p:cNvPicPr>
            <a:picLocks noChangeAspect="1"/>
          </p:cNvPicPr>
          <p:nvPr/>
        </p:nvPicPr>
        <p:blipFill>
          <a:blip r:embed="rId2"/>
          <a:stretch>
            <a:fillRect/>
          </a:stretch>
        </p:blipFill>
        <p:spPr>
          <a:xfrm>
            <a:off x="0" y="4318000"/>
            <a:ext cx="5836920" cy="2539365"/>
          </a:xfrm>
          <a:prstGeom prst="rect">
            <a:avLst/>
          </a:prstGeom>
        </p:spPr>
      </p:pic>
      <p:pic>
        <p:nvPicPr>
          <p:cNvPr id="6" name="图片 5"/>
          <p:cNvPicPr>
            <a:picLocks noChangeAspect="1"/>
          </p:cNvPicPr>
          <p:nvPr/>
        </p:nvPicPr>
        <p:blipFill>
          <a:blip r:embed="rId3"/>
          <a:stretch>
            <a:fillRect/>
          </a:stretch>
        </p:blipFill>
        <p:spPr>
          <a:xfrm>
            <a:off x="5674360" y="0"/>
            <a:ext cx="5797550" cy="3200400"/>
          </a:xfrm>
          <a:prstGeom prst="rect">
            <a:avLst/>
          </a:prstGeom>
        </p:spPr>
      </p:pic>
      <p:pic>
        <p:nvPicPr>
          <p:cNvPr id="7" name="图片 6"/>
          <p:cNvPicPr>
            <a:picLocks noChangeAspect="1"/>
          </p:cNvPicPr>
          <p:nvPr/>
        </p:nvPicPr>
        <p:blipFill>
          <a:blip r:embed="rId4"/>
          <a:stretch>
            <a:fillRect/>
          </a:stretch>
        </p:blipFill>
        <p:spPr>
          <a:xfrm>
            <a:off x="5727700" y="3200400"/>
            <a:ext cx="5422900" cy="36576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0" y="0"/>
            <a:ext cx="5557520" cy="6858635"/>
          </a:xfrm>
          <a:prstGeom prst="rect">
            <a:avLst/>
          </a:prstGeom>
        </p:spPr>
      </p:pic>
      <p:pic>
        <p:nvPicPr>
          <p:cNvPr id="5" name="图片 4"/>
          <p:cNvPicPr>
            <a:picLocks noChangeAspect="1"/>
          </p:cNvPicPr>
          <p:nvPr/>
        </p:nvPicPr>
        <p:blipFill>
          <a:blip r:embed="rId2"/>
          <a:stretch>
            <a:fillRect/>
          </a:stretch>
        </p:blipFill>
        <p:spPr>
          <a:xfrm>
            <a:off x="5557520" y="0"/>
            <a:ext cx="6685280" cy="2350135"/>
          </a:xfrm>
          <a:prstGeom prst="rect">
            <a:avLst/>
          </a:prstGeom>
        </p:spPr>
      </p:pic>
      <p:pic>
        <p:nvPicPr>
          <p:cNvPr id="7" name="图片 6"/>
          <p:cNvPicPr>
            <a:picLocks noChangeAspect="1"/>
          </p:cNvPicPr>
          <p:nvPr/>
        </p:nvPicPr>
        <p:blipFill>
          <a:blip r:embed="rId3"/>
          <a:stretch>
            <a:fillRect/>
          </a:stretch>
        </p:blipFill>
        <p:spPr>
          <a:xfrm>
            <a:off x="5557520" y="2245995"/>
            <a:ext cx="5161915" cy="461264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0" y="0"/>
            <a:ext cx="6742430" cy="6858000"/>
          </a:xfrm>
          <a:prstGeom prst="rect">
            <a:avLst/>
          </a:prstGeom>
        </p:spPr>
      </p:pic>
      <p:pic>
        <p:nvPicPr>
          <p:cNvPr id="5" name="图片 4"/>
          <p:cNvPicPr>
            <a:picLocks noChangeAspect="1"/>
          </p:cNvPicPr>
          <p:nvPr/>
        </p:nvPicPr>
        <p:blipFill>
          <a:blip r:embed="rId2"/>
          <a:stretch>
            <a:fillRect/>
          </a:stretch>
        </p:blipFill>
        <p:spPr>
          <a:xfrm>
            <a:off x="6672580" y="0"/>
            <a:ext cx="5740400" cy="475742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0" y="0"/>
            <a:ext cx="5660390" cy="685736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 y="1864310"/>
            <a:ext cx="7954392" cy="1660125"/>
            <a:chOff x="0" y="2210540"/>
            <a:chExt cx="6729274" cy="1802167"/>
          </a:xfrm>
          <a:effectLst>
            <a:outerShdw blurRad="76200" dist="38100" dir="5400000" sx="101000" sy="101000" algn="ctr" rotWithShape="0">
              <a:srgbClr val="000000">
                <a:alpha val="40000"/>
              </a:srgbClr>
            </a:outerShdw>
          </a:effectLst>
        </p:grpSpPr>
        <p:sp>
          <p:nvSpPr>
            <p:cNvPr id="5" name="矩形 4"/>
            <p:cNvSpPr/>
            <p:nvPr/>
          </p:nvSpPr>
          <p:spPr>
            <a:xfrm>
              <a:off x="0" y="2210540"/>
              <a:ext cx="6400800" cy="1802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400800" y="2210540"/>
              <a:ext cx="328474" cy="1802167"/>
            </a:xfrm>
            <a:prstGeom prst="rect">
              <a:avLst/>
            </a:prstGeom>
            <a:solidFill>
              <a:srgbClr val="C4B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p:cNvSpPr txBox="1"/>
          <p:nvPr/>
        </p:nvSpPr>
        <p:spPr>
          <a:xfrm>
            <a:off x="372561" y="2140374"/>
            <a:ext cx="6998552" cy="1309370"/>
          </a:xfrm>
          <a:prstGeom prst="rect">
            <a:avLst/>
          </a:prstGeom>
          <a:noFill/>
        </p:spPr>
        <p:txBody>
          <a:bodyPr wrap="square" rtlCol="0">
            <a:spAutoFit/>
          </a:bodyPr>
          <a:lstStyle/>
          <a:p>
            <a:pPr algn="l" defTabSz="796290">
              <a:lnSpc>
                <a:spcPct val="120000"/>
              </a:lnSpc>
              <a:spcBef>
                <a:spcPct val="20000"/>
              </a:spcBef>
              <a:defRPr/>
            </a:pPr>
            <a:r>
              <a:rPr lang="en-US" altLang="zh-CN" sz="6600" dirty="0">
                <a:solidFill>
                  <a:schemeClr val="tx1">
                    <a:lumMod val="75000"/>
                    <a:lumOff val="25000"/>
                  </a:schemeClr>
                </a:solidFill>
                <a:latin typeface="楷体" panose="02010609060101010101" pitchFamily="49" charset="-122"/>
                <a:ea typeface="楷体" panose="02010609060101010101" pitchFamily="49" charset="-122"/>
                <a:sym typeface="Arial" panose="020B0604020202020204" pitchFamily="34" charset="0"/>
              </a:rPr>
              <a:t>Model Evaluation</a:t>
            </a:r>
            <a:endParaRPr lang="zh-CN" altLang="en-US" sz="6600" dirty="0">
              <a:latin typeface="站酷小薇LOGO体" panose="02010600010101010101" pitchFamily="50" charset="-122"/>
              <a:ea typeface="站酷小薇LOGO体" panose="02010600010101010101" pitchFamily="5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endParaRPr lang="zh-CN" altLang="en-US"/>
          </a:p>
        </p:txBody>
      </p:sp>
      <p:pic>
        <p:nvPicPr>
          <p:cNvPr id="4" name="图片 3" descr="train1"/>
          <p:cNvPicPr>
            <a:picLocks noChangeAspect="1"/>
          </p:cNvPicPr>
          <p:nvPr/>
        </p:nvPicPr>
        <p:blipFill>
          <a:blip r:embed="rId1"/>
          <a:stretch>
            <a:fillRect/>
          </a:stretch>
        </p:blipFill>
        <p:spPr>
          <a:xfrm>
            <a:off x="418465" y="2522220"/>
            <a:ext cx="5743575" cy="3216910"/>
          </a:xfrm>
          <a:prstGeom prst="rect">
            <a:avLst/>
          </a:prstGeom>
        </p:spPr>
      </p:pic>
      <p:pic>
        <p:nvPicPr>
          <p:cNvPr id="5" name="图片 4" descr="train2"/>
          <p:cNvPicPr>
            <a:picLocks noChangeAspect="1"/>
          </p:cNvPicPr>
          <p:nvPr/>
        </p:nvPicPr>
        <p:blipFill>
          <a:blip r:embed="rId2"/>
          <a:stretch>
            <a:fillRect/>
          </a:stretch>
        </p:blipFill>
        <p:spPr>
          <a:xfrm>
            <a:off x="6514465" y="2522220"/>
            <a:ext cx="5556250" cy="3367405"/>
          </a:xfrm>
          <a:prstGeom prst="rect">
            <a:avLst/>
          </a:prstGeom>
        </p:spPr>
      </p:pic>
      <p:grpSp>
        <p:nvGrpSpPr>
          <p:cNvPr id="8" name="组合 7"/>
          <p:cNvGrpSpPr/>
          <p:nvPr/>
        </p:nvGrpSpPr>
        <p:grpSpPr>
          <a:xfrm>
            <a:off x="45720" y="218440"/>
            <a:ext cx="6717665" cy="1055370"/>
            <a:chOff x="0" y="2210540"/>
            <a:chExt cx="6729274" cy="1802167"/>
          </a:xfrm>
          <a:effectLst>
            <a:outerShdw blurRad="76200" dist="38100" dir="5400000" sx="101000" sy="101000" algn="ctr" rotWithShape="0">
              <a:srgbClr val="000000">
                <a:alpha val="40000"/>
              </a:srgbClr>
            </a:outerShdw>
          </a:effectLst>
        </p:grpSpPr>
        <p:sp>
          <p:nvSpPr>
            <p:cNvPr id="6" name="矩形 5"/>
            <p:cNvSpPr/>
            <p:nvPr/>
          </p:nvSpPr>
          <p:spPr>
            <a:xfrm>
              <a:off x="0" y="2210540"/>
              <a:ext cx="6400800" cy="1802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6400800" y="2210540"/>
              <a:ext cx="328474" cy="1802167"/>
            </a:xfrm>
            <a:prstGeom prst="rect">
              <a:avLst/>
            </a:prstGeom>
            <a:solidFill>
              <a:srgbClr val="C4B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9" name="文本框 8"/>
          <p:cNvSpPr txBox="1"/>
          <p:nvPr/>
        </p:nvSpPr>
        <p:spPr>
          <a:xfrm>
            <a:off x="418465" y="50165"/>
            <a:ext cx="6344285" cy="1176655"/>
          </a:xfrm>
          <a:prstGeom prst="rect">
            <a:avLst/>
          </a:prstGeom>
          <a:noFill/>
        </p:spPr>
        <p:txBody>
          <a:bodyPr wrap="square" rtlCol="0">
            <a:noAutofit/>
          </a:bodyPr>
          <a:p>
            <a:pPr algn="ctr" defTabSz="796290">
              <a:lnSpc>
                <a:spcPct val="120000"/>
              </a:lnSpc>
              <a:spcBef>
                <a:spcPct val="20000"/>
              </a:spcBef>
              <a:defRPr/>
            </a:pPr>
            <a:r>
              <a:rPr lang="en-US" altLang="zh-CN" sz="6600">
                <a:sym typeface="+mn-ea"/>
              </a:rPr>
              <a:t>Training set</a:t>
            </a:r>
            <a:endParaRPr lang="en-US" altLang="zh-CN" sz="6600" dirty="0">
              <a:latin typeface="站酷小薇LOGO体" panose="02010600010101010101" pitchFamily="50" charset="-122"/>
              <a:ea typeface="站酷小薇LOGO体" panose="02010600010101010101" pitchFamily="5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10000-loss1"/>
          <p:cNvPicPr>
            <a:picLocks noChangeAspect="1"/>
          </p:cNvPicPr>
          <p:nvPr/>
        </p:nvPicPr>
        <p:blipFill>
          <a:blip r:embed="rId1"/>
          <a:stretch>
            <a:fillRect/>
          </a:stretch>
        </p:blipFill>
        <p:spPr>
          <a:xfrm>
            <a:off x="760095" y="2667000"/>
            <a:ext cx="4984115" cy="2668905"/>
          </a:xfrm>
          <a:prstGeom prst="rect">
            <a:avLst/>
          </a:prstGeom>
        </p:spPr>
      </p:pic>
      <p:pic>
        <p:nvPicPr>
          <p:cNvPr id="5" name="图片 4" descr="10000-loss2"/>
          <p:cNvPicPr>
            <a:picLocks noChangeAspect="1"/>
          </p:cNvPicPr>
          <p:nvPr/>
        </p:nvPicPr>
        <p:blipFill>
          <a:blip r:embed="rId2"/>
          <a:stretch>
            <a:fillRect/>
          </a:stretch>
        </p:blipFill>
        <p:spPr>
          <a:xfrm>
            <a:off x="7110095" y="2452370"/>
            <a:ext cx="4243705" cy="3098165"/>
          </a:xfrm>
          <a:prstGeom prst="rect">
            <a:avLst/>
          </a:prstGeom>
        </p:spPr>
      </p:pic>
      <p:grpSp>
        <p:nvGrpSpPr>
          <p:cNvPr id="8" name="组合 7"/>
          <p:cNvGrpSpPr/>
          <p:nvPr/>
        </p:nvGrpSpPr>
        <p:grpSpPr>
          <a:xfrm>
            <a:off x="0" y="207010"/>
            <a:ext cx="6717665" cy="1055370"/>
            <a:chOff x="0" y="2210540"/>
            <a:chExt cx="6729274" cy="1802167"/>
          </a:xfrm>
          <a:effectLst>
            <a:outerShdw blurRad="76200" dist="38100" dir="5400000" sx="101000" sy="101000" algn="ctr" rotWithShape="0">
              <a:srgbClr val="000000">
                <a:alpha val="40000"/>
              </a:srgbClr>
            </a:outerShdw>
          </a:effectLst>
        </p:grpSpPr>
        <p:sp>
          <p:nvSpPr>
            <p:cNvPr id="7" name="矩形 6"/>
            <p:cNvSpPr/>
            <p:nvPr/>
          </p:nvSpPr>
          <p:spPr>
            <a:xfrm>
              <a:off x="0" y="2210540"/>
              <a:ext cx="6400800" cy="1802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6400800" y="2210540"/>
              <a:ext cx="328474" cy="1802167"/>
            </a:xfrm>
            <a:prstGeom prst="rect">
              <a:avLst/>
            </a:prstGeom>
            <a:solidFill>
              <a:srgbClr val="C4B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 name="文本框 9"/>
          <p:cNvSpPr txBox="1"/>
          <p:nvPr/>
        </p:nvSpPr>
        <p:spPr>
          <a:xfrm>
            <a:off x="372745" y="38735"/>
            <a:ext cx="6344285" cy="1176655"/>
          </a:xfrm>
          <a:prstGeom prst="rect">
            <a:avLst/>
          </a:prstGeom>
          <a:noFill/>
        </p:spPr>
        <p:txBody>
          <a:bodyPr wrap="square" rtlCol="0">
            <a:noAutofit/>
          </a:bodyPr>
          <a:p>
            <a:pPr algn="ctr" defTabSz="796290">
              <a:lnSpc>
                <a:spcPct val="120000"/>
              </a:lnSpc>
              <a:spcBef>
                <a:spcPct val="20000"/>
              </a:spcBef>
              <a:defRPr/>
            </a:pPr>
            <a:r>
              <a:rPr lang="en-US" altLang="zh-CN" sz="6600">
                <a:sym typeface="+mn-ea"/>
              </a:rPr>
              <a:t>Test result</a:t>
            </a:r>
            <a:endParaRPr lang="en-US" altLang="zh-CN" sz="6600" dirty="0">
              <a:latin typeface="站酷小薇LOGO体" panose="02010600010101010101" pitchFamily="50" charset="-122"/>
              <a:ea typeface="站酷小薇LOGO体" panose="02010600010101010101" pitchFamily="5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 name="组合 7"/>
          <p:cNvGrpSpPr/>
          <p:nvPr/>
        </p:nvGrpSpPr>
        <p:grpSpPr>
          <a:xfrm>
            <a:off x="0" y="207010"/>
            <a:ext cx="6717665" cy="1055370"/>
            <a:chOff x="0" y="2210540"/>
            <a:chExt cx="6729274" cy="1802167"/>
          </a:xfrm>
          <a:effectLst>
            <a:outerShdw blurRad="76200" dist="38100" dir="5400000" sx="101000" sy="101000" algn="ctr" rotWithShape="0">
              <a:srgbClr val="000000">
                <a:alpha val="40000"/>
              </a:srgbClr>
            </a:outerShdw>
          </a:effectLst>
        </p:grpSpPr>
        <p:sp>
          <p:nvSpPr>
            <p:cNvPr id="7" name="矩形 6"/>
            <p:cNvSpPr/>
            <p:nvPr/>
          </p:nvSpPr>
          <p:spPr>
            <a:xfrm>
              <a:off x="0" y="2210540"/>
              <a:ext cx="6400800" cy="1802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6400800" y="2210540"/>
              <a:ext cx="328474" cy="1802167"/>
            </a:xfrm>
            <a:prstGeom prst="rect">
              <a:avLst/>
            </a:prstGeom>
            <a:solidFill>
              <a:srgbClr val="C4B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 name="文本框 9"/>
          <p:cNvSpPr txBox="1"/>
          <p:nvPr/>
        </p:nvSpPr>
        <p:spPr>
          <a:xfrm>
            <a:off x="372745" y="38735"/>
            <a:ext cx="6344285" cy="1176655"/>
          </a:xfrm>
          <a:prstGeom prst="rect">
            <a:avLst/>
          </a:prstGeom>
          <a:noFill/>
        </p:spPr>
        <p:txBody>
          <a:bodyPr wrap="square" rtlCol="0">
            <a:noAutofit/>
          </a:bodyPr>
          <a:p>
            <a:pPr algn="ctr" defTabSz="796290">
              <a:lnSpc>
                <a:spcPct val="120000"/>
              </a:lnSpc>
              <a:spcBef>
                <a:spcPct val="20000"/>
              </a:spcBef>
              <a:defRPr/>
            </a:pPr>
            <a:r>
              <a:rPr lang="en-US" altLang="zh-CN" sz="6600">
                <a:sym typeface="+mn-ea"/>
              </a:rPr>
              <a:t>Test result</a:t>
            </a:r>
            <a:endParaRPr lang="en-US" altLang="zh-CN" sz="6600" dirty="0">
              <a:latin typeface="站酷小薇LOGO体" panose="02010600010101010101" pitchFamily="50" charset="-122"/>
              <a:ea typeface="站酷小薇LOGO体" panose="02010600010101010101" pitchFamily="50" charset="-122"/>
            </a:endParaRPr>
          </a:p>
        </p:txBody>
      </p:sp>
      <p:pic>
        <p:nvPicPr>
          <p:cNvPr id="2" name="图片 1"/>
          <p:cNvPicPr>
            <a:picLocks noChangeAspect="1"/>
          </p:cNvPicPr>
          <p:nvPr/>
        </p:nvPicPr>
        <p:blipFill>
          <a:blip r:embed="rId1"/>
          <a:stretch>
            <a:fillRect/>
          </a:stretch>
        </p:blipFill>
        <p:spPr>
          <a:xfrm>
            <a:off x="1355725" y="1964690"/>
            <a:ext cx="8946515" cy="41852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0" y="1864360"/>
            <a:ext cx="8575040" cy="1659890"/>
            <a:chOff x="0" y="2210540"/>
            <a:chExt cx="6729274" cy="1802167"/>
          </a:xfrm>
          <a:effectLst>
            <a:outerShdw blurRad="76200" dist="38100" dir="5400000" sx="101000" sy="101000" algn="ctr" rotWithShape="0">
              <a:srgbClr val="000000">
                <a:alpha val="40000"/>
              </a:srgbClr>
            </a:outerShdw>
          </a:effectLst>
        </p:grpSpPr>
        <p:sp>
          <p:nvSpPr>
            <p:cNvPr id="5" name="矩形 4"/>
            <p:cNvSpPr/>
            <p:nvPr/>
          </p:nvSpPr>
          <p:spPr>
            <a:xfrm>
              <a:off x="0" y="2210540"/>
              <a:ext cx="6400800" cy="1802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400800" y="2210540"/>
              <a:ext cx="328474" cy="1802167"/>
            </a:xfrm>
            <a:prstGeom prst="rect">
              <a:avLst/>
            </a:prstGeom>
            <a:solidFill>
              <a:srgbClr val="C4B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p:cNvSpPr txBox="1"/>
          <p:nvPr/>
        </p:nvSpPr>
        <p:spPr>
          <a:xfrm>
            <a:off x="372745" y="2140585"/>
            <a:ext cx="7743190" cy="1309370"/>
          </a:xfrm>
          <a:prstGeom prst="rect">
            <a:avLst/>
          </a:prstGeom>
          <a:noFill/>
        </p:spPr>
        <p:txBody>
          <a:bodyPr wrap="square" rtlCol="0">
            <a:spAutoFit/>
          </a:bodyPr>
          <a:lstStyle/>
          <a:p>
            <a:pPr algn="l" defTabSz="796290">
              <a:lnSpc>
                <a:spcPct val="120000"/>
              </a:lnSpc>
              <a:spcBef>
                <a:spcPct val="20000"/>
              </a:spcBef>
              <a:defRPr/>
            </a:pPr>
            <a:r>
              <a:rPr lang="en-US" altLang="zh-CN" sz="6600" dirty="0">
                <a:solidFill>
                  <a:schemeClr val="tx1">
                    <a:lumMod val="75000"/>
                    <a:lumOff val="25000"/>
                  </a:schemeClr>
                </a:solidFill>
                <a:latin typeface="楷体" panose="02010609060101010101" pitchFamily="49" charset="-122"/>
                <a:ea typeface="楷体" panose="02010609060101010101" pitchFamily="49" charset="-122"/>
                <a:sym typeface="Arial" panose="020B0604020202020204" pitchFamily="34" charset="0"/>
              </a:rPr>
              <a:t>Background &amp; Goals</a:t>
            </a:r>
            <a:endParaRPr lang="zh-CN" altLang="en-US" sz="6600" dirty="0">
              <a:latin typeface="站酷小薇LOGO体" panose="02010600010101010101" pitchFamily="50" charset="-122"/>
              <a:ea typeface="站酷小薇LOGO体" panose="02010600010101010101" pitchFamily="5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 y="1864310"/>
            <a:ext cx="7954392" cy="1660125"/>
            <a:chOff x="0" y="2210540"/>
            <a:chExt cx="6729274" cy="1802167"/>
          </a:xfrm>
          <a:effectLst>
            <a:outerShdw blurRad="76200" dist="38100" dir="5400000" sx="101000" sy="101000" algn="ctr" rotWithShape="0">
              <a:srgbClr val="000000">
                <a:alpha val="40000"/>
              </a:srgbClr>
            </a:outerShdw>
          </a:effectLst>
        </p:grpSpPr>
        <p:sp>
          <p:nvSpPr>
            <p:cNvPr id="5" name="矩形 4"/>
            <p:cNvSpPr/>
            <p:nvPr/>
          </p:nvSpPr>
          <p:spPr>
            <a:xfrm>
              <a:off x="0" y="2210540"/>
              <a:ext cx="6400800" cy="1802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400800" y="2210540"/>
              <a:ext cx="328474" cy="1802167"/>
            </a:xfrm>
            <a:prstGeom prst="rect">
              <a:avLst/>
            </a:prstGeom>
            <a:solidFill>
              <a:srgbClr val="C4B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p:cNvSpPr txBox="1"/>
          <p:nvPr/>
        </p:nvSpPr>
        <p:spPr>
          <a:xfrm>
            <a:off x="372561" y="2140374"/>
            <a:ext cx="6998552" cy="1309370"/>
          </a:xfrm>
          <a:prstGeom prst="rect">
            <a:avLst/>
          </a:prstGeom>
          <a:noFill/>
        </p:spPr>
        <p:txBody>
          <a:bodyPr wrap="square" rtlCol="0">
            <a:spAutoFit/>
          </a:bodyPr>
          <a:lstStyle/>
          <a:p>
            <a:pPr algn="l" defTabSz="796290">
              <a:lnSpc>
                <a:spcPct val="120000"/>
              </a:lnSpc>
              <a:spcBef>
                <a:spcPct val="20000"/>
              </a:spcBef>
              <a:defRPr/>
            </a:pPr>
            <a:r>
              <a:rPr lang="en-US" altLang="zh-CN" sz="6600" dirty="0">
                <a:solidFill>
                  <a:schemeClr val="tx1">
                    <a:lumMod val="75000"/>
                    <a:lumOff val="25000"/>
                  </a:schemeClr>
                </a:solidFill>
                <a:latin typeface="楷体" panose="02010609060101010101" pitchFamily="49" charset="-122"/>
                <a:ea typeface="楷体" panose="02010609060101010101" pitchFamily="49" charset="-122"/>
                <a:sym typeface="Arial" panose="020B0604020202020204" pitchFamily="34" charset="0"/>
              </a:rPr>
              <a:t>Results</a:t>
            </a:r>
            <a:endParaRPr lang="zh-CN" altLang="en-US" sz="6600" dirty="0">
              <a:latin typeface="站酷小薇LOGO体" panose="02010600010101010101" pitchFamily="50" charset="-122"/>
              <a:ea typeface="站酷小薇LOGO体" panose="02010600010101010101" pitchFamily="5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train000000_instance_prediction"/>
          <p:cNvPicPr>
            <a:picLocks noChangeAspect="1"/>
          </p:cNvPicPr>
          <p:nvPr>
            <p:custDataLst>
              <p:tags r:id="rId1"/>
            </p:custDataLst>
          </p:nvPr>
        </p:nvPicPr>
        <p:blipFill>
          <a:blip r:embed="rId2"/>
          <a:stretch>
            <a:fillRect/>
          </a:stretch>
        </p:blipFill>
        <p:spPr>
          <a:xfrm>
            <a:off x="7572375" y="1962785"/>
            <a:ext cx="3782060" cy="1891030"/>
          </a:xfrm>
          <a:prstGeom prst="rect">
            <a:avLst/>
          </a:prstGeom>
        </p:spPr>
      </p:pic>
      <p:pic>
        <p:nvPicPr>
          <p:cNvPr id="5" name="图片 4" descr="train000000_panoptic_prediction"/>
          <p:cNvPicPr>
            <a:picLocks noChangeAspect="1"/>
          </p:cNvPicPr>
          <p:nvPr>
            <p:custDataLst>
              <p:tags r:id="rId3"/>
            </p:custDataLst>
          </p:nvPr>
        </p:nvPicPr>
        <p:blipFill>
          <a:blip r:embed="rId4"/>
          <a:stretch>
            <a:fillRect/>
          </a:stretch>
        </p:blipFill>
        <p:spPr>
          <a:xfrm>
            <a:off x="7572375" y="4222115"/>
            <a:ext cx="3781425" cy="1891665"/>
          </a:xfrm>
          <a:prstGeom prst="rect">
            <a:avLst/>
          </a:prstGeom>
        </p:spPr>
      </p:pic>
      <p:pic>
        <p:nvPicPr>
          <p:cNvPr id="6" name="图片 5" descr="train000000_semantic_prediction"/>
          <p:cNvPicPr>
            <a:picLocks noChangeAspect="1"/>
          </p:cNvPicPr>
          <p:nvPr>
            <p:custDataLst>
              <p:tags r:id="rId5"/>
            </p:custDataLst>
          </p:nvPr>
        </p:nvPicPr>
        <p:blipFill>
          <a:blip r:embed="rId6"/>
          <a:stretch>
            <a:fillRect/>
          </a:stretch>
        </p:blipFill>
        <p:spPr>
          <a:xfrm>
            <a:off x="826770" y="2701925"/>
            <a:ext cx="5861050" cy="2931795"/>
          </a:xfrm>
          <a:prstGeom prst="rect">
            <a:avLst/>
          </a:prstGeom>
        </p:spPr>
      </p:pic>
      <p:grpSp>
        <p:nvGrpSpPr>
          <p:cNvPr id="8" name="组合 7"/>
          <p:cNvGrpSpPr/>
          <p:nvPr/>
        </p:nvGrpSpPr>
        <p:grpSpPr>
          <a:xfrm>
            <a:off x="0" y="76835"/>
            <a:ext cx="6717665" cy="1055370"/>
            <a:chOff x="0" y="2210540"/>
            <a:chExt cx="6729274" cy="1802167"/>
          </a:xfrm>
          <a:effectLst>
            <a:outerShdw blurRad="76200" dist="38100" dir="5400000" sx="101000" sy="101000" algn="ctr" rotWithShape="0">
              <a:srgbClr val="000000">
                <a:alpha val="40000"/>
              </a:srgbClr>
            </a:outerShdw>
          </a:effectLst>
        </p:grpSpPr>
        <p:sp>
          <p:nvSpPr>
            <p:cNvPr id="7" name="矩形 6"/>
            <p:cNvSpPr/>
            <p:nvPr/>
          </p:nvSpPr>
          <p:spPr>
            <a:xfrm>
              <a:off x="0" y="2210540"/>
              <a:ext cx="6400800" cy="1802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6400800" y="2210540"/>
              <a:ext cx="328474" cy="1802167"/>
            </a:xfrm>
            <a:prstGeom prst="rect">
              <a:avLst/>
            </a:prstGeom>
            <a:solidFill>
              <a:srgbClr val="C4B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 name="文本框 9"/>
          <p:cNvSpPr txBox="1"/>
          <p:nvPr/>
        </p:nvSpPr>
        <p:spPr>
          <a:xfrm>
            <a:off x="372745" y="250190"/>
            <a:ext cx="6344285" cy="835025"/>
          </a:xfrm>
          <a:prstGeom prst="rect">
            <a:avLst/>
          </a:prstGeom>
          <a:noFill/>
        </p:spPr>
        <p:txBody>
          <a:bodyPr wrap="square" rtlCol="0">
            <a:noAutofit/>
          </a:bodyPr>
          <a:p>
            <a:pPr algn="ctr" defTabSz="796290">
              <a:lnSpc>
                <a:spcPct val="120000"/>
              </a:lnSpc>
              <a:spcBef>
                <a:spcPct val="20000"/>
              </a:spcBef>
              <a:defRPr/>
            </a:pPr>
            <a:r>
              <a:rPr lang="en-US" altLang="zh-CN" sz="3200">
                <a:sym typeface="+mn-ea"/>
              </a:rPr>
              <a:t>Results for 10000 steps</a:t>
            </a:r>
            <a:endParaRPr lang="en-US" altLang="zh-CN" sz="3200" dirty="0">
              <a:latin typeface="站酷小薇LOGO体" panose="02010600010101010101" pitchFamily="50" charset="-122"/>
              <a:ea typeface="站酷小薇LOGO体" panose="02010600010101010101" pitchFamily="50" charset="-122"/>
            </a:endParaRPr>
          </a:p>
        </p:txBody>
      </p:sp>
      <p:sp>
        <p:nvSpPr>
          <p:cNvPr id="12" name="文本框 11"/>
          <p:cNvSpPr txBox="1"/>
          <p:nvPr>
            <p:custDataLst>
              <p:tags r:id="rId7"/>
            </p:custDataLst>
          </p:nvPr>
        </p:nvSpPr>
        <p:spPr>
          <a:xfrm>
            <a:off x="2525395" y="2165985"/>
            <a:ext cx="2108200" cy="535940"/>
          </a:xfrm>
          <a:prstGeom prst="rect">
            <a:avLst/>
          </a:prstGeom>
          <a:noFill/>
        </p:spPr>
        <p:txBody>
          <a:bodyPr wrap="square" rtlCol="0">
            <a:noAutofit/>
          </a:bodyPr>
          <a:p>
            <a:pPr algn="ctr"/>
            <a:r>
              <a:rPr lang="en-US" altLang="zh-CN" sz="2800"/>
              <a:t>semantic</a:t>
            </a:r>
            <a:endParaRPr lang="en-US" altLang="zh-CN" sz="2800"/>
          </a:p>
        </p:txBody>
      </p:sp>
      <p:sp>
        <p:nvSpPr>
          <p:cNvPr id="16" name="文本框 15"/>
          <p:cNvSpPr txBox="1"/>
          <p:nvPr>
            <p:custDataLst>
              <p:tags r:id="rId8"/>
            </p:custDataLst>
          </p:nvPr>
        </p:nvSpPr>
        <p:spPr>
          <a:xfrm>
            <a:off x="8632190" y="1578610"/>
            <a:ext cx="1661795" cy="368300"/>
          </a:xfrm>
          <a:prstGeom prst="rect">
            <a:avLst/>
          </a:prstGeom>
          <a:noFill/>
        </p:spPr>
        <p:txBody>
          <a:bodyPr wrap="square" rtlCol="0">
            <a:spAutoFit/>
          </a:bodyPr>
          <a:p>
            <a:pPr algn="ctr"/>
            <a:r>
              <a:rPr lang="en-US" altLang="zh-CN"/>
              <a:t>instance</a:t>
            </a:r>
            <a:endParaRPr lang="en-US" altLang="zh-CN"/>
          </a:p>
        </p:txBody>
      </p:sp>
      <p:sp>
        <p:nvSpPr>
          <p:cNvPr id="13" name="文本框 12"/>
          <p:cNvSpPr txBox="1"/>
          <p:nvPr>
            <p:custDataLst>
              <p:tags r:id="rId9"/>
            </p:custDataLst>
          </p:nvPr>
        </p:nvSpPr>
        <p:spPr>
          <a:xfrm>
            <a:off x="8632190" y="3853815"/>
            <a:ext cx="1661795" cy="368300"/>
          </a:xfrm>
          <a:prstGeom prst="rect">
            <a:avLst/>
          </a:prstGeom>
          <a:noFill/>
        </p:spPr>
        <p:txBody>
          <a:bodyPr wrap="square" rtlCol="0">
            <a:spAutoFit/>
          </a:bodyPr>
          <a:p>
            <a:pPr algn="ctr"/>
            <a:r>
              <a:rPr lang="en-US" altLang="zh-CN"/>
              <a:t>panoptic</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descr="finetuning000000_instance_prediction"/>
          <p:cNvPicPr>
            <a:picLocks noChangeAspect="1"/>
          </p:cNvPicPr>
          <p:nvPr/>
        </p:nvPicPr>
        <p:blipFill>
          <a:blip r:embed="rId1"/>
          <a:stretch>
            <a:fillRect/>
          </a:stretch>
        </p:blipFill>
        <p:spPr>
          <a:xfrm>
            <a:off x="8114030" y="2111375"/>
            <a:ext cx="3240405" cy="1620520"/>
          </a:xfrm>
          <a:prstGeom prst="rect">
            <a:avLst/>
          </a:prstGeom>
        </p:spPr>
      </p:pic>
      <p:pic>
        <p:nvPicPr>
          <p:cNvPr id="8" name="图片 7" descr="finetuning000000_panoptic_prediction"/>
          <p:cNvPicPr>
            <a:picLocks noChangeAspect="1"/>
          </p:cNvPicPr>
          <p:nvPr/>
        </p:nvPicPr>
        <p:blipFill>
          <a:blip r:embed="rId2"/>
          <a:stretch>
            <a:fillRect/>
          </a:stretch>
        </p:blipFill>
        <p:spPr>
          <a:xfrm>
            <a:off x="8114030" y="4556760"/>
            <a:ext cx="3239770" cy="1619885"/>
          </a:xfrm>
          <a:prstGeom prst="rect">
            <a:avLst/>
          </a:prstGeom>
        </p:spPr>
      </p:pic>
      <p:pic>
        <p:nvPicPr>
          <p:cNvPr id="9" name="图片 8" descr="finetuning000000_semantic_prediction"/>
          <p:cNvPicPr>
            <a:picLocks noChangeAspect="1"/>
          </p:cNvPicPr>
          <p:nvPr/>
        </p:nvPicPr>
        <p:blipFill>
          <a:blip r:embed="rId3"/>
          <a:stretch>
            <a:fillRect/>
          </a:stretch>
        </p:blipFill>
        <p:spPr>
          <a:xfrm>
            <a:off x="372745" y="2632710"/>
            <a:ext cx="6592570" cy="3296285"/>
          </a:xfrm>
          <a:prstGeom prst="rect">
            <a:avLst/>
          </a:prstGeom>
        </p:spPr>
      </p:pic>
      <p:sp>
        <p:nvSpPr>
          <p:cNvPr id="10" name="文本框 9"/>
          <p:cNvSpPr txBox="1"/>
          <p:nvPr/>
        </p:nvSpPr>
        <p:spPr>
          <a:xfrm>
            <a:off x="2304415" y="2074545"/>
            <a:ext cx="2480945" cy="636270"/>
          </a:xfrm>
          <a:prstGeom prst="rect">
            <a:avLst/>
          </a:prstGeom>
          <a:noFill/>
        </p:spPr>
        <p:txBody>
          <a:bodyPr wrap="square" rtlCol="0">
            <a:noAutofit/>
          </a:bodyPr>
          <a:p>
            <a:pPr algn="ctr"/>
            <a:r>
              <a:rPr lang="en-US" altLang="zh-CN" sz="2800"/>
              <a:t>semantic</a:t>
            </a:r>
            <a:endParaRPr lang="en-US" altLang="zh-CN" sz="2800"/>
          </a:p>
        </p:txBody>
      </p:sp>
      <p:grpSp>
        <p:nvGrpSpPr>
          <p:cNvPr id="12" name="组合 11"/>
          <p:cNvGrpSpPr/>
          <p:nvPr/>
        </p:nvGrpSpPr>
        <p:grpSpPr>
          <a:xfrm>
            <a:off x="0" y="76835"/>
            <a:ext cx="6717665" cy="1055370"/>
            <a:chOff x="0" y="2210540"/>
            <a:chExt cx="6729274" cy="1802167"/>
          </a:xfrm>
          <a:effectLst>
            <a:outerShdw blurRad="76200" dist="38100" dir="5400000" sx="101000" sy="101000" algn="ctr" rotWithShape="0">
              <a:srgbClr val="000000">
                <a:alpha val="40000"/>
              </a:srgbClr>
            </a:outerShdw>
          </a:effectLst>
        </p:grpSpPr>
        <p:sp>
          <p:nvSpPr>
            <p:cNvPr id="13" name="矩形 12"/>
            <p:cNvSpPr/>
            <p:nvPr/>
          </p:nvSpPr>
          <p:spPr>
            <a:xfrm>
              <a:off x="0" y="2210540"/>
              <a:ext cx="6400800" cy="1802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矩形 13"/>
            <p:cNvSpPr/>
            <p:nvPr/>
          </p:nvSpPr>
          <p:spPr>
            <a:xfrm>
              <a:off x="6400800" y="2210540"/>
              <a:ext cx="328474" cy="1802167"/>
            </a:xfrm>
            <a:prstGeom prst="rect">
              <a:avLst/>
            </a:prstGeom>
            <a:solidFill>
              <a:srgbClr val="C4B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5" name="文本框 14"/>
          <p:cNvSpPr txBox="1"/>
          <p:nvPr/>
        </p:nvSpPr>
        <p:spPr>
          <a:xfrm>
            <a:off x="372745" y="250190"/>
            <a:ext cx="6344285" cy="835025"/>
          </a:xfrm>
          <a:prstGeom prst="rect">
            <a:avLst/>
          </a:prstGeom>
          <a:noFill/>
        </p:spPr>
        <p:txBody>
          <a:bodyPr wrap="square" rtlCol="0">
            <a:noAutofit/>
          </a:bodyPr>
          <a:p>
            <a:pPr algn="ctr" defTabSz="796290">
              <a:lnSpc>
                <a:spcPct val="120000"/>
              </a:lnSpc>
              <a:spcBef>
                <a:spcPct val="20000"/>
              </a:spcBef>
              <a:defRPr/>
            </a:pPr>
            <a:r>
              <a:rPr lang="en-US" altLang="zh-CN" sz="3200">
                <a:sym typeface="+mn-ea"/>
              </a:rPr>
              <a:t>Results for 60000 steps</a:t>
            </a:r>
            <a:endParaRPr lang="en-US" altLang="zh-CN" sz="3200" dirty="0">
              <a:latin typeface="站酷小薇LOGO体" panose="02010600010101010101" pitchFamily="50" charset="-122"/>
              <a:ea typeface="站酷小薇LOGO体" panose="02010600010101010101" pitchFamily="50" charset="-122"/>
            </a:endParaRPr>
          </a:p>
        </p:txBody>
      </p:sp>
      <p:sp>
        <p:nvSpPr>
          <p:cNvPr id="16" name="文本框 15"/>
          <p:cNvSpPr txBox="1"/>
          <p:nvPr/>
        </p:nvSpPr>
        <p:spPr>
          <a:xfrm>
            <a:off x="8903335" y="1743075"/>
            <a:ext cx="1661795" cy="368300"/>
          </a:xfrm>
          <a:prstGeom prst="rect">
            <a:avLst/>
          </a:prstGeom>
          <a:noFill/>
        </p:spPr>
        <p:txBody>
          <a:bodyPr wrap="square" rtlCol="0">
            <a:spAutoFit/>
          </a:bodyPr>
          <a:p>
            <a:pPr algn="ctr"/>
            <a:r>
              <a:rPr lang="en-US" altLang="zh-CN"/>
              <a:t>instance</a:t>
            </a:r>
            <a:endParaRPr lang="en-US" altLang="zh-CN"/>
          </a:p>
        </p:txBody>
      </p:sp>
      <p:sp>
        <p:nvSpPr>
          <p:cNvPr id="17" name="文本框 16"/>
          <p:cNvSpPr txBox="1"/>
          <p:nvPr/>
        </p:nvSpPr>
        <p:spPr>
          <a:xfrm>
            <a:off x="8902700" y="4188460"/>
            <a:ext cx="1661795" cy="368300"/>
          </a:xfrm>
          <a:prstGeom prst="rect">
            <a:avLst/>
          </a:prstGeom>
          <a:noFill/>
        </p:spPr>
        <p:txBody>
          <a:bodyPr wrap="square" rtlCol="0">
            <a:spAutoFit/>
          </a:bodyPr>
          <a:p>
            <a:pPr algn="ctr"/>
            <a:r>
              <a:rPr lang="en-US" altLang="zh-CN"/>
              <a:t>panoptic</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文本框 9"/>
          <p:cNvSpPr txBox="1"/>
          <p:nvPr/>
        </p:nvSpPr>
        <p:spPr>
          <a:xfrm>
            <a:off x="213995" y="1438275"/>
            <a:ext cx="11755120" cy="4759325"/>
          </a:xfrm>
          <a:prstGeom prst="rect">
            <a:avLst/>
          </a:prstGeom>
          <a:noFill/>
        </p:spPr>
        <p:txBody>
          <a:bodyPr wrap="square" rtlCol="0">
            <a:noAutofit/>
          </a:bodyPr>
          <a:p>
            <a:pPr algn="l"/>
            <a:r>
              <a:rPr lang="en-US" altLang="zh-CN" sz="1000"/>
              <a:t>@misc{weber2021deeplab2tensorflowlibrarydeep,</a:t>
            </a:r>
            <a:endParaRPr lang="en-US" altLang="zh-CN" sz="1000"/>
          </a:p>
          <a:p>
            <a:pPr algn="l"/>
            <a:r>
              <a:rPr lang="en-US" altLang="zh-CN" sz="1000"/>
              <a:t>      title={DeepLab2: A TensorFlow Library for Deep Labeling}, </a:t>
            </a:r>
            <a:endParaRPr lang="en-US" altLang="zh-CN" sz="1000"/>
          </a:p>
          <a:p>
            <a:pPr algn="l"/>
            <a:r>
              <a:rPr lang="en-US" altLang="zh-CN" sz="1000"/>
              <a:t>      author={Mark Weber and Huiyu Wang and Siyuan Qiao and Jun Xie and Maxwell D. Collins and Yukun Zhu and Liangzhe Yuan and Dahun Kim and Qihang Yu and Daniel Cremers and Laura Leal-Taixe and Alan L. Yuille and Florian Schroff and Hartwig Adam and Liang-Chieh Chen},</a:t>
            </a:r>
            <a:endParaRPr lang="en-US" altLang="zh-CN" sz="1000"/>
          </a:p>
          <a:p>
            <a:pPr algn="l"/>
            <a:r>
              <a:rPr lang="en-US" altLang="zh-CN" sz="1000"/>
              <a:t>      year={2021},</a:t>
            </a:r>
            <a:endParaRPr lang="en-US" altLang="zh-CN" sz="1000"/>
          </a:p>
          <a:p>
            <a:pPr algn="l"/>
            <a:r>
              <a:rPr lang="en-US" altLang="zh-CN" sz="1000"/>
              <a:t>      eprint={2106.09748},</a:t>
            </a:r>
            <a:endParaRPr lang="en-US" altLang="zh-CN" sz="1000"/>
          </a:p>
          <a:p>
            <a:pPr algn="l"/>
            <a:r>
              <a:rPr lang="en-US" altLang="zh-CN" sz="1000"/>
              <a:t>      archivePrefix={arXiv},</a:t>
            </a:r>
            <a:endParaRPr lang="en-US" altLang="zh-CN" sz="1000"/>
          </a:p>
          <a:p>
            <a:pPr algn="l"/>
            <a:r>
              <a:rPr lang="en-US" altLang="zh-CN" sz="1000"/>
              <a:t>      primaryClass={cs.CV},</a:t>
            </a:r>
            <a:endParaRPr lang="en-US" altLang="zh-CN" sz="1000"/>
          </a:p>
          <a:p>
            <a:pPr algn="l"/>
            <a:r>
              <a:rPr lang="en-US" altLang="zh-CN" sz="1000"/>
              <a:t>      url={https://arxiv.org/abs/2106.09748}, </a:t>
            </a:r>
            <a:endParaRPr lang="en-US" altLang="zh-CN" sz="1000"/>
          </a:p>
          <a:p>
            <a:pPr algn="l"/>
            <a:r>
              <a:rPr lang="en-US" altLang="zh-CN" sz="1000"/>
              <a:t>}</a:t>
            </a:r>
            <a:endParaRPr lang="en-US" altLang="zh-CN" sz="1000"/>
          </a:p>
          <a:p>
            <a:pPr algn="l"/>
            <a:r>
              <a:rPr lang="en-US" altLang="zh-CN" sz="1000"/>
              <a:t>[1] ATIF N, BHUYAN M, AHAMED S. A review on semantic segmentation from a modern per_x0002_spective[C]//2019 international conference on electrical, electronics and computer engineering (UPCON). IEEE, 2019: 1-6.</a:t>
            </a:r>
            <a:endParaRPr lang="en-US" altLang="zh-CN" sz="1000"/>
          </a:p>
          <a:p>
            <a:pPr algn="l"/>
            <a:r>
              <a:rPr lang="en-US" altLang="zh-CN" sz="1000"/>
              <a:t>[2] BISHOP C M, BISHOP H. Deep learning: Foundations and concepts[M]. Springer Nature,2023.</a:t>
            </a:r>
            <a:endParaRPr lang="en-US" altLang="zh-CN" sz="1000"/>
          </a:p>
          <a:p>
            <a:pPr algn="l"/>
            <a:r>
              <a:rPr lang="en-US" altLang="zh-CN" sz="1000"/>
              <a:t>[3] LONG J, SHELHAMER E, DARRELL T. Fully convolutional networks for semantic segmen_x0002_tation[M]//Proceedings of the IEEE conference on computer vision and pattern recognition.2015: 3431-3440.</a:t>
            </a:r>
            <a:endParaRPr lang="en-US" altLang="zh-CN" sz="1000"/>
          </a:p>
          <a:p>
            <a:pPr algn="l"/>
            <a:r>
              <a:rPr lang="en-US" altLang="zh-CN" sz="1000"/>
              <a:t>[4] CHEN L C, ZHU Y, PAPANDREOU G, et al. Encoder-decoder with atrous separable convo_x0002_lution for semantic image segmentation[J]. ECCV, 2018.</a:t>
            </a:r>
            <a:endParaRPr lang="en-US" altLang="zh-CN" sz="1000"/>
          </a:p>
          <a:p>
            <a:pPr algn="l"/>
            <a:r>
              <a:rPr lang="en-US" altLang="zh-CN" sz="1000"/>
              <a:t>[5] CHEN L C, PAPANDREOU G, KOKKINOS I, et al. Rethinking Atrous Convolution for Se_x0002_mantic Image Segmentation[C/OL]//arXiv preprint arXiv:1706.05587. 2017. https://arxiv.org/abs/1706.05587.</a:t>
            </a:r>
            <a:endParaRPr lang="en-US" altLang="zh-CN" sz="1000"/>
          </a:p>
          <a:p>
            <a:pPr algn="l"/>
            <a:r>
              <a:rPr lang="en-US" altLang="zh-CN" sz="1000"/>
              <a:t>[6] ZHAO H, SHI J, QI X, et al. Pyramid Scene Parsing Network[C/OL]//Proceedings of the IEEEConference on Computer Vision and Pattern Recognition. 2017: 2881-2890. https://openaccess.thecvf.com/content_cvpr_2017/html/Zhao_Pyramid_Scene_Parsing_CVPR_2017_paper.html. DOI: 10.1109/CVPR.2017.660.</a:t>
            </a:r>
            <a:endParaRPr lang="en-US" altLang="zh-CN" sz="1000"/>
          </a:p>
          <a:p>
            <a:pPr algn="l"/>
            <a:r>
              <a:rPr lang="en-US" altLang="zh-CN" sz="1000"/>
              <a:t>[7] RONNEBERGER O, FISCHER P, BROX T. U-Net: Convolutional Networks for Biomed_x0002_ical Image Segmentation[C/OL]//International Conference on Medical Image Computing and Computer-Assisted Intervention. Springer, 2015: 234-241. https://link.springer.com/chapter/10.1007/978-3-319-24574-4_28.</a:t>
            </a:r>
            <a:endParaRPr lang="en-US" altLang="zh-CN" sz="1000"/>
          </a:p>
          <a:p>
            <a:pPr algn="l"/>
            <a:r>
              <a:rPr lang="en-US" altLang="zh-CN" sz="1000"/>
              <a:t>[8] BADRINARAYANAN V, KENDALL A, CIPOLLA R. SegNet: A Deep Convolutional Encoder-Decoder Architecture for Image Segmentation[J/OL]. IEEE Transactions on Pattern Analysis and Machine Intelligence, 2017, 39(12): 2481-2495. https://ieeexplore.ieee.org/document/7803544. DOI: 10.1109/TPAMI.2016.2644615.</a:t>
            </a:r>
            <a:endParaRPr lang="en-US" altLang="zh-CN" sz="1000"/>
          </a:p>
          <a:p>
            <a:pPr algn="l"/>
            <a:r>
              <a:rPr lang="en-US" altLang="zh-CN" sz="1000"/>
              <a:t>[9] ZHOU Z, SIDDIQUEE M M R, TAJBAKHSH N, et al. UNet++: A nested U-Net architecturefor medical image segmentation[J]. Deep learning in medical image analysis and multimodal learning for clinical decision support, 2019: 3-11.</a:t>
            </a:r>
            <a:endParaRPr lang="en-US" altLang="zh-CN" sz="1000"/>
          </a:p>
          <a:p>
            <a:pPr algn="l"/>
            <a:r>
              <a:rPr lang="en-US" altLang="zh-CN" sz="1000"/>
              <a:t>[10] ZHAO H, QI X, SHEN X, et al. ICNet for Real-Time Semantic Segmentation on High_x0002_Resolution Images[C/OL]//Proceedings of the European Conference on Computer Vision (ECCV). 2018: 405-420. https://arxiv.org/abs/1704.08545. DOI: 10.1007/978-3-030-01219-9_25.</a:t>
            </a:r>
            <a:endParaRPr lang="en-US" altLang="zh-CN" sz="1000"/>
          </a:p>
          <a:p>
            <a:pPr algn="l"/>
            <a:r>
              <a:rPr lang="en-US" altLang="zh-CN" sz="1000"/>
              <a:t>[11] YU C, WANG J, PENG C, et al. BiSeNet: Bilateral Segmentation Network for Real-Time Semantic Segmentation[C/OL]//Proceedings of the European Conference on Computer Vision (ECCV). 2018: 325-341. https://arxiv.org/abs/1808.00897. DOI: 10.1007/978-3-030-01234-2_20.</a:t>
            </a:r>
            <a:endParaRPr lang="en-US" altLang="zh-CN" sz="1000"/>
          </a:p>
        </p:txBody>
      </p:sp>
      <p:grpSp>
        <p:nvGrpSpPr>
          <p:cNvPr id="12" name="组合 11"/>
          <p:cNvGrpSpPr/>
          <p:nvPr/>
        </p:nvGrpSpPr>
        <p:grpSpPr>
          <a:xfrm>
            <a:off x="0" y="76835"/>
            <a:ext cx="6717665" cy="1055370"/>
            <a:chOff x="0" y="2210540"/>
            <a:chExt cx="6729274" cy="1802167"/>
          </a:xfrm>
          <a:effectLst>
            <a:outerShdw blurRad="76200" dist="38100" dir="5400000" sx="101000" sy="101000" algn="ctr" rotWithShape="0">
              <a:srgbClr val="000000">
                <a:alpha val="40000"/>
              </a:srgbClr>
            </a:outerShdw>
          </a:effectLst>
        </p:grpSpPr>
        <p:sp>
          <p:nvSpPr>
            <p:cNvPr id="13" name="矩形 12"/>
            <p:cNvSpPr/>
            <p:nvPr/>
          </p:nvSpPr>
          <p:spPr>
            <a:xfrm>
              <a:off x="0" y="2210540"/>
              <a:ext cx="6400800" cy="1802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矩形 13"/>
            <p:cNvSpPr/>
            <p:nvPr/>
          </p:nvSpPr>
          <p:spPr>
            <a:xfrm>
              <a:off x="6400800" y="2210540"/>
              <a:ext cx="328474" cy="1802167"/>
            </a:xfrm>
            <a:prstGeom prst="rect">
              <a:avLst/>
            </a:prstGeom>
            <a:solidFill>
              <a:srgbClr val="C4B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5" name="文本框 14"/>
          <p:cNvSpPr txBox="1"/>
          <p:nvPr/>
        </p:nvSpPr>
        <p:spPr>
          <a:xfrm>
            <a:off x="168275" y="187325"/>
            <a:ext cx="4906645" cy="835025"/>
          </a:xfrm>
          <a:prstGeom prst="rect">
            <a:avLst/>
          </a:prstGeom>
          <a:noFill/>
        </p:spPr>
        <p:txBody>
          <a:bodyPr wrap="square" rtlCol="0">
            <a:noAutofit/>
          </a:bodyPr>
          <a:p>
            <a:pPr algn="ctr" defTabSz="796290">
              <a:lnSpc>
                <a:spcPct val="120000"/>
              </a:lnSpc>
              <a:spcBef>
                <a:spcPct val="20000"/>
              </a:spcBef>
              <a:defRPr/>
            </a:pPr>
            <a:r>
              <a:rPr lang="en-US" altLang="zh-CN" sz="3200">
                <a:sym typeface="+mn-ea"/>
              </a:rPr>
              <a:t>References</a:t>
            </a:r>
            <a:endParaRPr lang="en-US" altLang="zh-CN" sz="320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 y="2423604"/>
            <a:ext cx="7954392" cy="1660125"/>
            <a:chOff x="0" y="2210540"/>
            <a:chExt cx="6729274" cy="1802167"/>
          </a:xfrm>
          <a:effectLst>
            <a:outerShdw blurRad="76200" dist="38100" dir="5400000" sx="101000" sy="101000" algn="ctr" rotWithShape="0">
              <a:srgbClr val="000000">
                <a:alpha val="40000"/>
              </a:srgbClr>
            </a:outerShdw>
          </a:effectLst>
        </p:grpSpPr>
        <p:sp>
          <p:nvSpPr>
            <p:cNvPr id="5" name="矩形 4"/>
            <p:cNvSpPr/>
            <p:nvPr/>
          </p:nvSpPr>
          <p:spPr>
            <a:xfrm>
              <a:off x="0" y="2210540"/>
              <a:ext cx="6400800" cy="1802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站酷小薇LOGO体" panose="02010600010101010101" pitchFamily="50" charset="-122"/>
                <a:ea typeface="站酷小薇LOGO体" panose="02010600010101010101" pitchFamily="50" charset="-122"/>
              </a:endParaRPr>
            </a:p>
          </p:txBody>
        </p:sp>
        <p:sp>
          <p:nvSpPr>
            <p:cNvPr id="7" name="矩形 6"/>
            <p:cNvSpPr/>
            <p:nvPr/>
          </p:nvSpPr>
          <p:spPr>
            <a:xfrm>
              <a:off x="6400800" y="2210540"/>
              <a:ext cx="328474" cy="1802167"/>
            </a:xfrm>
            <a:prstGeom prst="rect">
              <a:avLst/>
            </a:prstGeom>
            <a:solidFill>
              <a:srgbClr val="C4B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站酷小薇LOGO体" panose="02010600010101010101" pitchFamily="50" charset="-122"/>
                <a:ea typeface="站酷小薇LOGO体" panose="02010600010101010101" pitchFamily="50" charset="-122"/>
              </a:endParaRPr>
            </a:p>
          </p:txBody>
        </p:sp>
      </p:grpSp>
      <p:sp>
        <p:nvSpPr>
          <p:cNvPr id="9" name="文本框 8"/>
          <p:cNvSpPr txBox="1"/>
          <p:nvPr/>
        </p:nvSpPr>
        <p:spPr>
          <a:xfrm>
            <a:off x="283784" y="2699668"/>
            <a:ext cx="6998552" cy="1106805"/>
          </a:xfrm>
          <a:prstGeom prst="rect">
            <a:avLst/>
          </a:prstGeom>
          <a:noFill/>
        </p:spPr>
        <p:txBody>
          <a:bodyPr wrap="square" rtlCol="0">
            <a:spAutoFit/>
          </a:bodyPr>
          <a:lstStyle/>
          <a:p>
            <a:pPr algn="ctr"/>
            <a:r>
              <a:rPr lang="en-US" altLang="zh-CN" sz="6600" dirty="0">
                <a:latin typeface="站酷小薇LOGO体" panose="02010600010101010101" pitchFamily="50" charset="-122"/>
                <a:ea typeface="站酷小薇LOGO体" panose="02010600010101010101" pitchFamily="50" charset="-122"/>
              </a:rPr>
              <a:t>Thank You</a:t>
            </a:r>
            <a:endParaRPr lang="en-US" altLang="zh-CN" sz="6600" dirty="0">
              <a:latin typeface="站酷小薇LOGO体" panose="02010600010101010101" pitchFamily="50" charset="-122"/>
              <a:ea typeface="站酷小薇LOGO体" panose="02010600010101010101" pitchFamily="5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55930" y="330693"/>
            <a:ext cx="11736280" cy="6196614"/>
            <a:chOff x="0" y="2210540"/>
            <a:chExt cx="6729274" cy="1802167"/>
          </a:xfrm>
          <a:effectLst>
            <a:outerShdw blurRad="76200" dist="38100" dir="5400000" sx="101000" sy="101000" algn="ctr" rotWithShape="0">
              <a:srgbClr val="000000">
                <a:alpha val="40000"/>
              </a:srgbClr>
            </a:outerShdw>
          </a:effectLst>
        </p:grpSpPr>
        <p:sp>
          <p:nvSpPr>
            <p:cNvPr id="5" name="矩形 4"/>
            <p:cNvSpPr/>
            <p:nvPr/>
          </p:nvSpPr>
          <p:spPr>
            <a:xfrm>
              <a:off x="0" y="2210540"/>
              <a:ext cx="6400800" cy="1802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400800" y="2210540"/>
              <a:ext cx="328474" cy="1802167"/>
            </a:xfrm>
            <a:prstGeom prst="rect">
              <a:avLst/>
            </a:prstGeom>
            <a:solidFill>
              <a:srgbClr val="C4B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p:custDataLst>
              <p:tags r:id="rId1"/>
            </p:custDataLst>
          </p:nvPr>
        </p:nvSpPr>
        <p:spPr>
          <a:xfrm>
            <a:off x="659157" y="330750"/>
            <a:ext cx="857250" cy="857250"/>
          </a:xfrm>
          <a:prstGeom prst="rect">
            <a:avLst/>
          </a:prstGeom>
          <a:solidFill>
            <a:srgbClr val="C4B08E"/>
          </a:solidFill>
          <a:ln>
            <a:solidFill>
              <a:srgbClr val="C4B0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bg1"/>
                </a:solidFill>
                <a:latin typeface="楷体" panose="02010609060101010101" pitchFamily="49" charset="-122"/>
                <a:ea typeface="楷体" panose="02010609060101010101" pitchFamily="49" charset="-122"/>
              </a:rPr>
              <a:t>01</a:t>
            </a:r>
            <a:endParaRPr lang="zh-CN" altLang="en-US" sz="3200" b="1" dirty="0">
              <a:solidFill>
                <a:schemeClr val="bg1"/>
              </a:solidFill>
              <a:latin typeface="楷体" panose="02010609060101010101" pitchFamily="49" charset="-122"/>
              <a:ea typeface="楷体" panose="02010609060101010101" pitchFamily="49" charset="-122"/>
            </a:endParaRPr>
          </a:p>
        </p:txBody>
      </p:sp>
      <p:sp>
        <p:nvSpPr>
          <p:cNvPr id="11" name="文本框 10"/>
          <p:cNvSpPr txBox="1"/>
          <p:nvPr>
            <p:custDataLst>
              <p:tags r:id="rId2"/>
            </p:custDataLst>
          </p:nvPr>
        </p:nvSpPr>
        <p:spPr>
          <a:xfrm>
            <a:off x="1666240" y="791210"/>
            <a:ext cx="7001510" cy="1198880"/>
          </a:xfrm>
          <a:prstGeom prst="rect">
            <a:avLst/>
          </a:prstGeom>
          <a:noFill/>
        </p:spPr>
        <p:txBody>
          <a:bodyPr wrap="square" rtlCol="0">
            <a:spAutoFit/>
          </a:bodyPr>
          <a:lstStyle/>
          <a:p>
            <a:pPr>
              <a:lnSpc>
                <a:spcPct val="150000"/>
              </a:lnSpc>
            </a:pPr>
            <a:r>
              <a:rPr lang="en-US" altLang="zh-CN" sz="1600" dirty="0">
                <a:latin typeface="楷体" panose="02010609060101010101" pitchFamily="49" charset="-122"/>
                <a:ea typeface="楷体" panose="02010609060101010101" pitchFamily="49" charset="-122"/>
                <a:cs typeface="Ebrima" panose="02000000000000000000" pitchFamily="2" charset="0"/>
              </a:rPr>
              <a:t>Semantic segmentation is a crucial task in computer vision</a:t>
            </a:r>
            <a:endParaRPr lang="en-US" altLang="zh-CN" sz="1600" dirty="0">
              <a:latin typeface="楷体" panose="02010609060101010101" pitchFamily="49" charset="-122"/>
              <a:ea typeface="楷体" panose="02010609060101010101" pitchFamily="49" charset="-122"/>
              <a:cs typeface="Ebrima" panose="02000000000000000000" pitchFamily="2" charset="0"/>
            </a:endParaRPr>
          </a:p>
          <a:p>
            <a:pPr>
              <a:lnSpc>
                <a:spcPct val="150000"/>
              </a:lnSpc>
            </a:pPr>
            <a:r>
              <a:rPr lang="en-US" altLang="zh-CN" sz="1600" dirty="0">
                <a:latin typeface="楷体" panose="02010609060101010101" pitchFamily="49" charset="-122"/>
                <a:ea typeface="楷体" panose="02010609060101010101" pitchFamily="49" charset="-122"/>
                <a:cs typeface="Ebrima" panose="02000000000000000000" pitchFamily="2" charset="0"/>
              </a:rPr>
              <a:t>Has wide applications in autonomous driving, medical image analysis, remote sensing, and more.</a:t>
            </a:r>
            <a:endParaRPr lang="en-US" altLang="zh-CN" sz="1600" dirty="0">
              <a:latin typeface="楷体" panose="02010609060101010101" pitchFamily="49" charset="-122"/>
              <a:ea typeface="楷体" panose="02010609060101010101" pitchFamily="49" charset="-122"/>
              <a:cs typeface="Ebrima" panose="02000000000000000000" pitchFamily="2" charset="0"/>
            </a:endParaRPr>
          </a:p>
        </p:txBody>
      </p:sp>
      <p:sp>
        <p:nvSpPr>
          <p:cNvPr id="12" name="文本框 22"/>
          <p:cNvSpPr txBox="1">
            <a:spLocks noChangeArrowheads="1"/>
          </p:cNvSpPr>
          <p:nvPr>
            <p:custDataLst>
              <p:tags r:id="rId3"/>
            </p:custDataLst>
          </p:nvPr>
        </p:nvSpPr>
        <p:spPr bwMode="auto">
          <a:xfrm>
            <a:off x="1666024" y="331136"/>
            <a:ext cx="2767397" cy="460375"/>
          </a:xfrm>
          <a:prstGeom prst="rect">
            <a:avLst/>
          </a:prstGeom>
          <a:noFill/>
          <a:ln>
            <a:noFill/>
          </a:ln>
        </p:spPr>
        <p:txBody>
          <a:bodyPr wrap="square">
            <a:spAutoFit/>
          </a:bodyPr>
          <a:lstStyle>
            <a:lvl1pPr/>
            <a:lvl2pPr marL="742950" indent="-285750"/>
            <a:lvl3pPr/>
            <a:lvl4pPr/>
            <a:lvl5pPr/>
            <a:lvl6pPr/>
            <a:lvl7pPr/>
            <a:lvl8pPr/>
            <a:lvl9pPr/>
          </a:lstStyle>
          <a:p>
            <a:r>
              <a:rPr lang="en-US" altLang="zh-CN" sz="2400" b="1" dirty="0">
                <a:latin typeface="Castellar" panose="020A0402060406010301" pitchFamily="18" charset="0"/>
                <a:ea typeface="微软雅黑" panose="020B0503020204020204" pitchFamily="34" charset="-122"/>
              </a:rPr>
              <a:t>Background</a:t>
            </a:r>
            <a:endParaRPr lang="en-US" altLang="zh-CN" sz="2400" b="1" dirty="0">
              <a:latin typeface="Castellar" panose="020A0402060406010301" pitchFamily="18" charset="0"/>
              <a:ea typeface="微软雅黑" panose="020B0503020204020204" pitchFamily="34" charset="-122"/>
            </a:endParaRPr>
          </a:p>
        </p:txBody>
      </p:sp>
      <p:pic>
        <p:nvPicPr>
          <p:cNvPr id="3" name="图片 2"/>
          <p:cNvPicPr>
            <a:picLocks noChangeAspect="1"/>
          </p:cNvPicPr>
          <p:nvPr/>
        </p:nvPicPr>
        <p:blipFill>
          <a:blip r:embed="rId4"/>
          <a:stretch>
            <a:fillRect/>
          </a:stretch>
        </p:blipFill>
        <p:spPr>
          <a:xfrm>
            <a:off x="455930" y="2208530"/>
            <a:ext cx="8083550" cy="43186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anim calcmode="lin" valueType="num">
                                      <p:cBhvr>
                                        <p:cTn id="8" dur="250" fill="hold"/>
                                        <p:tgtEl>
                                          <p:spTgt spid="12"/>
                                        </p:tgtEl>
                                        <p:attrNameLst>
                                          <p:attrName>ppt_x</p:attrName>
                                        </p:attrNameLst>
                                      </p:cBhvr>
                                      <p:tavLst>
                                        <p:tav tm="0">
                                          <p:val>
                                            <p:strVal val="#ppt_x"/>
                                          </p:val>
                                        </p:tav>
                                        <p:tav tm="100000">
                                          <p:val>
                                            <p:strVal val="#ppt_x"/>
                                          </p:val>
                                        </p:tav>
                                      </p:tavLst>
                                    </p:anim>
                                    <p:anim calcmode="lin" valueType="num">
                                      <p:cBhvr>
                                        <p:cTn id="9" dur="25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50"/>
                                        <p:tgtEl>
                                          <p:spTgt spid="10"/>
                                        </p:tgtEl>
                                      </p:cBhvr>
                                    </p:animEffect>
                                    <p:anim calcmode="lin" valueType="num">
                                      <p:cBhvr>
                                        <p:cTn id="14" dur="250" fill="hold"/>
                                        <p:tgtEl>
                                          <p:spTgt spid="10"/>
                                        </p:tgtEl>
                                        <p:attrNameLst>
                                          <p:attrName>ppt_x</p:attrName>
                                        </p:attrNameLst>
                                      </p:cBhvr>
                                      <p:tavLst>
                                        <p:tav tm="0">
                                          <p:val>
                                            <p:strVal val="#ppt_x"/>
                                          </p:val>
                                        </p:tav>
                                        <p:tav tm="100000">
                                          <p:val>
                                            <p:strVal val="#ppt_x"/>
                                          </p:val>
                                        </p:tav>
                                      </p:tavLst>
                                    </p:anim>
                                    <p:anim calcmode="lin" valueType="num">
                                      <p:cBhvr>
                                        <p:cTn id="15" dur="25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250"/>
                                        <p:tgtEl>
                                          <p:spTgt spid="11"/>
                                        </p:tgtEl>
                                      </p:cBhvr>
                                    </p:animEffect>
                                    <p:anim calcmode="lin" valueType="num">
                                      <p:cBhvr>
                                        <p:cTn id="20" dur="250" fill="hold"/>
                                        <p:tgtEl>
                                          <p:spTgt spid="11"/>
                                        </p:tgtEl>
                                        <p:attrNameLst>
                                          <p:attrName>ppt_x</p:attrName>
                                        </p:attrNameLst>
                                      </p:cBhvr>
                                      <p:tavLst>
                                        <p:tav tm="0">
                                          <p:val>
                                            <p:strVal val="#ppt_x"/>
                                          </p:val>
                                        </p:tav>
                                        <p:tav tm="100000">
                                          <p:val>
                                            <p:strVal val="#ppt_x"/>
                                          </p:val>
                                        </p:tav>
                                      </p:tavLst>
                                    </p:anim>
                                    <p:anim calcmode="lin" valueType="num">
                                      <p:cBhvr>
                                        <p:cTn id="21" dur="25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72770" y="455788"/>
            <a:ext cx="11736280" cy="6196614"/>
            <a:chOff x="0" y="2210540"/>
            <a:chExt cx="6729274" cy="1802167"/>
          </a:xfrm>
          <a:effectLst>
            <a:outerShdw blurRad="76200" dist="38100" dir="5400000" sx="101000" sy="101000" algn="ctr" rotWithShape="0">
              <a:srgbClr val="000000">
                <a:alpha val="40000"/>
              </a:srgbClr>
            </a:outerShdw>
          </a:effectLst>
        </p:grpSpPr>
        <p:sp>
          <p:nvSpPr>
            <p:cNvPr id="5" name="矩形 4"/>
            <p:cNvSpPr/>
            <p:nvPr/>
          </p:nvSpPr>
          <p:spPr>
            <a:xfrm>
              <a:off x="0" y="2210540"/>
              <a:ext cx="6400800" cy="1802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400800" y="2210540"/>
              <a:ext cx="328474" cy="1802167"/>
            </a:xfrm>
            <a:prstGeom prst="rect">
              <a:avLst/>
            </a:prstGeom>
            <a:solidFill>
              <a:srgbClr val="C4B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 name="直接连接符 8"/>
          <p:cNvCxnSpPr/>
          <p:nvPr/>
        </p:nvCxnSpPr>
        <p:spPr>
          <a:xfrm>
            <a:off x="4729681" y="6190298"/>
            <a:ext cx="1820188" cy="0"/>
          </a:xfrm>
          <a:prstGeom prst="line">
            <a:avLst/>
          </a:prstGeom>
          <a:ln>
            <a:solidFill>
              <a:srgbClr val="C4B08E"/>
            </a:solidFill>
          </a:ln>
        </p:spPr>
        <p:style>
          <a:lnRef idx="1">
            <a:schemeClr val="accent1"/>
          </a:lnRef>
          <a:fillRef idx="0">
            <a:schemeClr val="accent1"/>
          </a:fillRef>
          <a:effectRef idx="0">
            <a:schemeClr val="accent1"/>
          </a:effectRef>
          <a:fontRef idx="minor">
            <a:schemeClr val="tx1"/>
          </a:fontRef>
        </p:style>
      </p:cxnSp>
      <p:sp>
        <p:nvSpPr>
          <p:cNvPr id="13" name="矩形 12"/>
          <p:cNvSpPr/>
          <p:nvPr>
            <p:custDataLst>
              <p:tags r:id="rId1"/>
            </p:custDataLst>
          </p:nvPr>
        </p:nvSpPr>
        <p:spPr>
          <a:xfrm>
            <a:off x="831877" y="634581"/>
            <a:ext cx="857250" cy="857250"/>
          </a:xfrm>
          <a:prstGeom prst="rect">
            <a:avLst/>
          </a:prstGeom>
          <a:solidFill>
            <a:srgbClr val="C4B08E"/>
          </a:solidFill>
          <a:ln>
            <a:solidFill>
              <a:srgbClr val="C4B0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bg1"/>
                </a:solidFill>
                <a:latin typeface="楷体" panose="02010609060101010101" pitchFamily="49" charset="-122"/>
                <a:ea typeface="楷体" panose="02010609060101010101" pitchFamily="49" charset="-122"/>
              </a:rPr>
              <a:t>02</a:t>
            </a:r>
            <a:endParaRPr lang="zh-CN" altLang="en-US" sz="3200" b="1" dirty="0">
              <a:solidFill>
                <a:schemeClr val="bg1"/>
              </a:solidFill>
              <a:latin typeface="楷体" panose="02010609060101010101" pitchFamily="49" charset="-122"/>
              <a:ea typeface="楷体" panose="02010609060101010101" pitchFamily="49" charset="-122"/>
            </a:endParaRPr>
          </a:p>
        </p:txBody>
      </p:sp>
      <p:sp>
        <p:nvSpPr>
          <p:cNvPr id="14" name="文本框 13"/>
          <p:cNvSpPr txBox="1"/>
          <p:nvPr>
            <p:custDataLst>
              <p:tags r:id="rId2"/>
            </p:custDataLst>
          </p:nvPr>
        </p:nvSpPr>
        <p:spPr>
          <a:xfrm>
            <a:off x="1080770" y="2021205"/>
            <a:ext cx="8400415" cy="553085"/>
          </a:xfrm>
          <a:prstGeom prst="rect">
            <a:avLst/>
          </a:prstGeom>
          <a:noFill/>
        </p:spPr>
        <p:txBody>
          <a:bodyPr wrap="square" rtlCol="0">
            <a:spAutoFit/>
          </a:bodyPr>
          <a:lstStyle/>
          <a:p>
            <a:pPr>
              <a:lnSpc>
                <a:spcPct val="150000"/>
              </a:lnSpc>
            </a:pPr>
            <a:r>
              <a:rPr lang="en-US" altLang="zh-CN" sz="2000" dirty="0">
                <a:latin typeface="楷体" panose="02010609060101010101" pitchFamily="49" charset="-122"/>
                <a:ea typeface="楷体" panose="02010609060101010101" pitchFamily="49" charset="-122"/>
                <a:cs typeface="Ebrima" panose="02000000000000000000" pitchFamily="2" charset="0"/>
              </a:rPr>
              <a:t>Deploying the model to real-world applications</a:t>
            </a:r>
            <a:endParaRPr lang="en-US" altLang="zh-CN" sz="2000" dirty="0">
              <a:latin typeface="楷体" panose="02010609060101010101" pitchFamily="49" charset="-122"/>
              <a:ea typeface="楷体" panose="02010609060101010101" pitchFamily="49" charset="-122"/>
              <a:cs typeface="Ebrima" panose="02000000000000000000" pitchFamily="2" charset="0"/>
            </a:endParaRPr>
          </a:p>
        </p:txBody>
      </p:sp>
      <p:sp>
        <p:nvSpPr>
          <p:cNvPr id="15" name="文本框 22"/>
          <p:cNvSpPr txBox="1">
            <a:spLocks noChangeArrowheads="1"/>
          </p:cNvSpPr>
          <p:nvPr>
            <p:custDataLst>
              <p:tags r:id="rId3"/>
            </p:custDataLst>
          </p:nvPr>
        </p:nvSpPr>
        <p:spPr bwMode="auto">
          <a:xfrm>
            <a:off x="1961934" y="738472"/>
            <a:ext cx="2767397" cy="645160"/>
          </a:xfrm>
          <a:prstGeom prst="rect">
            <a:avLst/>
          </a:prstGeom>
          <a:noFill/>
          <a:ln>
            <a:noFill/>
          </a:ln>
        </p:spPr>
        <p:txBody>
          <a:bodyPr wrap="square">
            <a:spAutoFit/>
          </a:bodyPr>
          <a:lstStyle>
            <a:lvl1pPr/>
            <a:lvl2pPr marL="742950" indent="-285750"/>
            <a:lvl3pPr/>
            <a:lvl4pPr/>
            <a:lvl5pPr/>
            <a:lvl6pPr/>
            <a:lvl7pPr/>
            <a:lvl8pPr/>
            <a:lvl9pPr/>
          </a:lstStyle>
          <a:p>
            <a:r>
              <a:rPr lang="en-US" altLang="zh-CN" sz="3600" b="1" dirty="0">
                <a:latin typeface="Castellar" panose="020A0402060406010301" pitchFamily="18" charset="0"/>
                <a:ea typeface="微软雅黑" panose="020B0503020204020204" pitchFamily="34" charset="-122"/>
              </a:rPr>
              <a:t>Goals</a:t>
            </a:r>
            <a:endParaRPr lang="en-US" altLang="zh-CN" sz="3600" b="1" dirty="0">
              <a:latin typeface="Castellar" panose="020A0402060406010301" pitchFamily="18" charset="0"/>
              <a:ea typeface="微软雅黑" panose="020B0503020204020204" pitchFamily="34" charset="-122"/>
            </a:endParaRPr>
          </a:p>
        </p:txBody>
      </p:sp>
      <p:pic>
        <p:nvPicPr>
          <p:cNvPr id="2" name="图片 1"/>
          <p:cNvPicPr/>
          <p:nvPr/>
        </p:nvPicPr>
        <p:blipFill>
          <a:blip r:embed="rId4"/>
          <a:stretch>
            <a:fillRect/>
          </a:stretch>
        </p:blipFill>
        <p:spPr>
          <a:xfrm>
            <a:off x="3261995" y="3103880"/>
            <a:ext cx="4982845" cy="26993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50"/>
                                        <p:tgtEl>
                                          <p:spTgt spid="15"/>
                                        </p:tgtEl>
                                      </p:cBhvr>
                                    </p:animEffect>
                                    <p:anim calcmode="lin" valueType="num">
                                      <p:cBhvr>
                                        <p:cTn id="8" dur="250" fill="hold"/>
                                        <p:tgtEl>
                                          <p:spTgt spid="15"/>
                                        </p:tgtEl>
                                        <p:attrNameLst>
                                          <p:attrName>ppt_x</p:attrName>
                                        </p:attrNameLst>
                                      </p:cBhvr>
                                      <p:tavLst>
                                        <p:tav tm="0">
                                          <p:val>
                                            <p:strVal val="#ppt_x"/>
                                          </p:val>
                                        </p:tav>
                                        <p:tav tm="100000">
                                          <p:val>
                                            <p:strVal val="#ppt_x"/>
                                          </p:val>
                                        </p:tav>
                                      </p:tavLst>
                                    </p:anim>
                                    <p:anim calcmode="lin" valueType="num">
                                      <p:cBhvr>
                                        <p:cTn id="9" dur="25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250"/>
                                        <p:tgtEl>
                                          <p:spTgt spid="13"/>
                                        </p:tgtEl>
                                      </p:cBhvr>
                                    </p:animEffect>
                                    <p:anim calcmode="lin" valueType="num">
                                      <p:cBhvr>
                                        <p:cTn id="14" dur="250" fill="hold"/>
                                        <p:tgtEl>
                                          <p:spTgt spid="13"/>
                                        </p:tgtEl>
                                        <p:attrNameLst>
                                          <p:attrName>ppt_x</p:attrName>
                                        </p:attrNameLst>
                                      </p:cBhvr>
                                      <p:tavLst>
                                        <p:tav tm="0">
                                          <p:val>
                                            <p:strVal val="#ppt_x"/>
                                          </p:val>
                                        </p:tav>
                                        <p:tav tm="100000">
                                          <p:val>
                                            <p:strVal val="#ppt_x"/>
                                          </p:val>
                                        </p:tav>
                                      </p:tavLst>
                                    </p:anim>
                                    <p:anim calcmode="lin" valueType="num">
                                      <p:cBhvr>
                                        <p:cTn id="15" dur="250" fill="hold"/>
                                        <p:tgtEl>
                                          <p:spTgt spid="13"/>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50"/>
                                        <p:tgtEl>
                                          <p:spTgt spid="14"/>
                                        </p:tgtEl>
                                      </p:cBhvr>
                                    </p:animEffect>
                                    <p:anim calcmode="lin" valueType="num">
                                      <p:cBhvr>
                                        <p:cTn id="20" dur="250" fill="hold"/>
                                        <p:tgtEl>
                                          <p:spTgt spid="14"/>
                                        </p:tgtEl>
                                        <p:attrNameLst>
                                          <p:attrName>ppt_x</p:attrName>
                                        </p:attrNameLst>
                                      </p:cBhvr>
                                      <p:tavLst>
                                        <p:tav tm="0">
                                          <p:val>
                                            <p:strVal val="#ppt_x"/>
                                          </p:val>
                                        </p:tav>
                                        <p:tav tm="100000">
                                          <p:val>
                                            <p:strVal val="#ppt_x"/>
                                          </p:val>
                                        </p:tav>
                                      </p:tavLst>
                                    </p:anim>
                                    <p:anim calcmode="lin" valueType="num">
                                      <p:cBhvr>
                                        <p:cTn id="21" dur="25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4"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 y="1864310"/>
            <a:ext cx="7954392" cy="1660125"/>
            <a:chOff x="0" y="2210540"/>
            <a:chExt cx="6729274" cy="1802167"/>
          </a:xfrm>
          <a:effectLst>
            <a:outerShdw blurRad="76200" dist="38100" dir="5400000" sx="101000" sy="101000" algn="ctr" rotWithShape="0">
              <a:srgbClr val="000000">
                <a:alpha val="40000"/>
              </a:srgbClr>
            </a:outerShdw>
          </a:effectLst>
        </p:grpSpPr>
        <p:sp>
          <p:nvSpPr>
            <p:cNvPr id="5" name="矩形 4"/>
            <p:cNvSpPr/>
            <p:nvPr/>
          </p:nvSpPr>
          <p:spPr>
            <a:xfrm>
              <a:off x="0" y="2210540"/>
              <a:ext cx="6400800" cy="1802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400800" y="2210540"/>
              <a:ext cx="328474" cy="1802167"/>
            </a:xfrm>
            <a:prstGeom prst="rect">
              <a:avLst/>
            </a:prstGeom>
            <a:solidFill>
              <a:srgbClr val="C4B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p:cNvSpPr txBox="1"/>
          <p:nvPr/>
        </p:nvSpPr>
        <p:spPr>
          <a:xfrm>
            <a:off x="372561" y="2140374"/>
            <a:ext cx="6998552" cy="1309370"/>
          </a:xfrm>
          <a:prstGeom prst="rect">
            <a:avLst/>
          </a:prstGeom>
          <a:noFill/>
        </p:spPr>
        <p:txBody>
          <a:bodyPr wrap="square" rtlCol="0">
            <a:spAutoFit/>
          </a:bodyPr>
          <a:lstStyle/>
          <a:p>
            <a:pPr algn="ctr" defTabSz="796290">
              <a:lnSpc>
                <a:spcPct val="120000"/>
              </a:lnSpc>
              <a:spcBef>
                <a:spcPct val="20000"/>
              </a:spcBef>
              <a:defRPr/>
            </a:pPr>
            <a:r>
              <a:rPr lang="en-US" altLang="zh-CN" sz="6600" dirty="0">
                <a:solidFill>
                  <a:schemeClr val="tx1">
                    <a:lumMod val="75000"/>
                    <a:lumOff val="25000"/>
                  </a:schemeClr>
                </a:solidFill>
                <a:latin typeface="楷体" panose="02010609060101010101" pitchFamily="49" charset="-122"/>
                <a:ea typeface="楷体" panose="02010609060101010101" pitchFamily="49" charset="-122"/>
                <a:sym typeface="Arial" panose="020B0604020202020204" pitchFamily="34" charset="0"/>
              </a:rPr>
              <a:t>Dataset</a:t>
            </a:r>
            <a:endParaRPr lang="zh-CN" altLang="en-US" sz="6600" dirty="0">
              <a:latin typeface="站酷小薇LOGO体" panose="02010600010101010101" pitchFamily="50" charset="-122"/>
              <a:ea typeface="站酷小薇LOGO体" panose="02010600010101010101" pitchFamily="5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330693"/>
            <a:ext cx="11736280" cy="6196614"/>
            <a:chOff x="0" y="2210540"/>
            <a:chExt cx="6729274" cy="1802167"/>
          </a:xfrm>
          <a:effectLst>
            <a:outerShdw blurRad="76200" dist="38100" dir="5400000" sx="101000" sy="101000" algn="ctr" rotWithShape="0">
              <a:srgbClr val="000000">
                <a:alpha val="40000"/>
              </a:srgbClr>
            </a:outerShdw>
          </a:effectLst>
        </p:grpSpPr>
        <p:sp>
          <p:nvSpPr>
            <p:cNvPr id="5" name="矩形 4"/>
            <p:cNvSpPr/>
            <p:nvPr/>
          </p:nvSpPr>
          <p:spPr>
            <a:xfrm>
              <a:off x="0" y="2210540"/>
              <a:ext cx="6400800" cy="1802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400800" y="2210540"/>
              <a:ext cx="328474" cy="1802167"/>
            </a:xfrm>
            <a:prstGeom prst="rect">
              <a:avLst/>
            </a:prstGeom>
            <a:solidFill>
              <a:srgbClr val="C4B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椭圆 6"/>
          <p:cNvSpPr/>
          <p:nvPr>
            <p:custDataLst>
              <p:tags r:id="rId1"/>
            </p:custDataLst>
          </p:nvPr>
        </p:nvSpPr>
        <p:spPr>
          <a:xfrm>
            <a:off x="2173830" y="2392139"/>
            <a:ext cx="535021" cy="535021"/>
          </a:xfrm>
          <a:prstGeom prst="ellipse">
            <a:avLst/>
          </a:prstGeom>
          <a:solidFill>
            <a:schemeClr val="tx1"/>
          </a:solidFill>
          <a:ln>
            <a:solidFill>
              <a:srgbClr val="3345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楷体" panose="02010609060101010101" pitchFamily="49" charset="-122"/>
                <a:ea typeface="楷体" panose="02010609060101010101" pitchFamily="49" charset="-122"/>
              </a:rPr>
              <a:t>1</a:t>
            </a:r>
            <a:endParaRPr lang="zh-CN" altLang="en-US" sz="2800" b="1" dirty="0">
              <a:solidFill>
                <a:schemeClr val="bg1"/>
              </a:solidFill>
              <a:latin typeface="楷体" panose="02010609060101010101" pitchFamily="49" charset="-122"/>
              <a:ea typeface="楷体" panose="02010609060101010101" pitchFamily="49" charset="-122"/>
            </a:endParaRPr>
          </a:p>
        </p:txBody>
      </p:sp>
      <p:sp>
        <p:nvSpPr>
          <p:cNvPr id="8" name="椭圆 7"/>
          <p:cNvSpPr/>
          <p:nvPr>
            <p:custDataLst>
              <p:tags r:id="rId2"/>
            </p:custDataLst>
          </p:nvPr>
        </p:nvSpPr>
        <p:spPr>
          <a:xfrm>
            <a:off x="2173829" y="4054532"/>
            <a:ext cx="535021" cy="535021"/>
          </a:xfrm>
          <a:prstGeom prst="ellipse">
            <a:avLst/>
          </a:prstGeom>
          <a:solidFill>
            <a:schemeClr val="tx1"/>
          </a:solidFill>
          <a:ln>
            <a:solidFill>
              <a:srgbClr val="3345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楷体" panose="02010609060101010101" pitchFamily="49" charset="-122"/>
                <a:ea typeface="楷体" panose="02010609060101010101" pitchFamily="49" charset="-122"/>
              </a:rPr>
              <a:t>2</a:t>
            </a:r>
            <a:endParaRPr lang="zh-CN" altLang="en-US" sz="2800" b="1" dirty="0">
              <a:solidFill>
                <a:schemeClr val="bg1"/>
              </a:solidFill>
              <a:latin typeface="楷体" panose="02010609060101010101" pitchFamily="49" charset="-122"/>
              <a:ea typeface="楷体" panose="02010609060101010101" pitchFamily="49" charset="-122"/>
            </a:endParaRPr>
          </a:p>
        </p:txBody>
      </p:sp>
      <p:sp>
        <p:nvSpPr>
          <p:cNvPr id="9" name="矩形 8"/>
          <p:cNvSpPr/>
          <p:nvPr>
            <p:custDataLst>
              <p:tags r:id="rId3"/>
            </p:custDataLst>
          </p:nvPr>
        </p:nvSpPr>
        <p:spPr>
          <a:xfrm>
            <a:off x="2979409" y="2353432"/>
            <a:ext cx="6791547" cy="1198880"/>
          </a:xfrm>
          <a:prstGeom prst="rect">
            <a:avLst/>
          </a:prstGeom>
        </p:spPr>
        <p:txBody>
          <a:bodyPr wrap="square">
            <a:spAutoFit/>
          </a:bodyPr>
          <a:lstStyle/>
          <a:p>
            <a:pPr>
              <a:lnSpc>
                <a:spcPct val="150000"/>
              </a:lnSpc>
            </a:pPr>
            <a:r>
              <a:rPr lang="en-US" altLang="zh-CN" sz="1600" dirty="0">
                <a:latin typeface="楷体" panose="02010609060101010101" pitchFamily="49" charset="-122"/>
                <a:ea typeface="楷体" panose="02010609060101010101" pitchFamily="49" charset="-122"/>
                <a:cs typeface="Ebrima" panose="02000000000000000000" pitchFamily="2" charset="0"/>
              </a:rPr>
              <a:t>The Cityscapes dataset is a comprehensive dataset designed for research in computer vision and machine learning, specifically targeting urban scene understanding.</a:t>
            </a:r>
            <a:endParaRPr lang="en-US" altLang="zh-CN" sz="1600" dirty="0">
              <a:latin typeface="楷体" panose="02010609060101010101" pitchFamily="49" charset="-122"/>
              <a:ea typeface="楷体" panose="02010609060101010101" pitchFamily="49" charset="-122"/>
              <a:cs typeface="Ebrima" panose="02000000000000000000" pitchFamily="2" charset="0"/>
            </a:endParaRPr>
          </a:p>
        </p:txBody>
      </p:sp>
      <p:sp>
        <p:nvSpPr>
          <p:cNvPr id="10" name="矩形 9"/>
          <p:cNvSpPr/>
          <p:nvPr>
            <p:custDataLst>
              <p:tags r:id="rId4"/>
            </p:custDataLst>
          </p:nvPr>
        </p:nvSpPr>
        <p:spPr>
          <a:xfrm>
            <a:off x="2979409" y="3986503"/>
            <a:ext cx="6791547" cy="1938020"/>
          </a:xfrm>
          <a:prstGeom prst="rect">
            <a:avLst/>
          </a:prstGeom>
        </p:spPr>
        <p:txBody>
          <a:bodyPr wrap="square">
            <a:spAutoFit/>
          </a:bodyPr>
          <a:lstStyle/>
          <a:p>
            <a:pPr algn="l">
              <a:lnSpc>
                <a:spcPct val="150000"/>
              </a:lnSpc>
            </a:pPr>
            <a:r>
              <a:rPr lang="en-US" altLang="zh-CN" sz="1600" dirty="0">
                <a:latin typeface="楷体" panose="02010609060101010101" pitchFamily="49" charset="-122"/>
                <a:ea typeface="楷体" panose="02010609060101010101" pitchFamily="49" charset="-122"/>
                <a:cs typeface="Ebrima" panose="02000000000000000000" pitchFamily="2" charset="0"/>
              </a:rPr>
              <a:t>It provides high-quality pixel-level annotations of images captured in urban environments across 50 cities in Germany and neighboring countries.</a:t>
            </a:r>
            <a:endParaRPr lang="en-US" altLang="zh-CN" sz="1600" dirty="0">
              <a:latin typeface="楷体" panose="02010609060101010101" pitchFamily="49" charset="-122"/>
              <a:ea typeface="楷体" panose="02010609060101010101" pitchFamily="49" charset="-122"/>
              <a:cs typeface="Ebrima" panose="02000000000000000000" pitchFamily="2" charset="0"/>
            </a:endParaRPr>
          </a:p>
          <a:p>
            <a:pPr algn="l">
              <a:lnSpc>
                <a:spcPct val="150000"/>
              </a:lnSpc>
            </a:pPr>
            <a:endParaRPr lang="en-US" altLang="zh-CN" sz="1600" dirty="0">
              <a:latin typeface="楷体" panose="02010609060101010101" pitchFamily="49" charset="-122"/>
              <a:ea typeface="楷体" panose="02010609060101010101" pitchFamily="49" charset="-122"/>
              <a:cs typeface="Ebrima" panose="02000000000000000000" pitchFamily="2" charset="0"/>
            </a:endParaRPr>
          </a:p>
          <a:p>
            <a:pPr algn="l">
              <a:lnSpc>
                <a:spcPct val="150000"/>
              </a:lnSpc>
            </a:pPr>
            <a:r>
              <a:rPr lang="en-US" altLang="zh-CN" sz="1600" dirty="0">
                <a:latin typeface="楷体" panose="02010609060101010101" pitchFamily="49" charset="-122"/>
                <a:ea typeface="楷体" panose="02010609060101010101" pitchFamily="49" charset="-122"/>
                <a:cs typeface="Ebrima" panose="02000000000000000000" pitchFamily="2" charset="0"/>
              </a:rPr>
              <a:t>2975 for train</a:t>
            </a:r>
            <a:r>
              <a:rPr lang="zh-CN" altLang="en-US" sz="1600" dirty="0">
                <a:latin typeface="楷体" panose="02010609060101010101" pitchFamily="49" charset="-122"/>
                <a:ea typeface="楷体" panose="02010609060101010101" pitchFamily="49" charset="-122"/>
                <a:cs typeface="Ebrima" panose="02000000000000000000" pitchFamily="2" charset="0"/>
              </a:rPr>
              <a:t>，</a:t>
            </a:r>
            <a:r>
              <a:rPr lang="en-US" altLang="zh-CN" sz="1600" dirty="0">
                <a:latin typeface="楷体" panose="02010609060101010101" pitchFamily="49" charset="-122"/>
                <a:ea typeface="楷体" panose="02010609060101010101" pitchFamily="49" charset="-122"/>
                <a:cs typeface="Ebrima" panose="02000000000000000000" pitchFamily="2" charset="0"/>
              </a:rPr>
              <a:t>500 for val,1525 for test</a:t>
            </a:r>
            <a:r>
              <a:rPr lang="zh-CN" altLang="en-US" sz="1600" dirty="0">
                <a:latin typeface="楷体" panose="02010609060101010101" pitchFamily="49" charset="-122"/>
                <a:ea typeface="楷体" panose="02010609060101010101" pitchFamily="49" charset="-122"/>
                <a:cs typeface="Ebrima" panose="02000000000000000000" pitchFamily="2" charset="0"/>
              </a:rPr>
              <a:t>，</a:t>
            </a:r>
            <a:r>
              <a:rPr lang="en-US" altLang="zh-CN" sz="1600" dirty="0">
                <a:latin typeface="楷体" panose="02010609060101010101" pitchFamily="49" charset="-122"/>
                <a:ea typeface="楷体" panose="02010609060101010101" pitchFamily="49" charset="-122"/>
                <a:cs typeface="Ebrima" panose="02000000000000000000" pitchFamily="2" charset="0"/>
              </a:rPr>
              <a:t> </a:t>
            </a:r>
            <a:r>
              <a:rPr lang="zh-CN" altLang="en-US" sz="1600" dirty="0">
                <a:latin typeface="楷体" panose="02010609060101010101" pitchFamily="49" charset="-122"/>
                <a:ea typeface="楷体" panose="02010609060101010101" pitchFamily="49" charset="-122"/>
                <a:cs typeface="Ebrima" panose="02000000000000000000" pitchFamily="2" charset="0"/>
              </a:rPr>
              <a:t>共有</a:t>
            </a:r>
            <a:r>
              <a:rPr lang="en-US" altLang="zh-CN" sz="1600" dirty="0">
                <a:latin typeface="楷体" panose="02010609060101010101" pitchFamily="49" charset="-122"/>
                <a:ea typeface="楷体" panose="02010609060101010101" pitchFamily="49" charset="-122"/>
                <a:cs typeface="Ebrima" panose="02000000000000000000" pitchFamily="2" charset="0"/>
              </a:rPr>
              <a:t>19</a:t>
            </a:r>
            <a:r>
              <a:rPr lang="zh-CN" altLang="en-US" sz="1600" dirty="0">
                <a:latin typeface="楷体" panose="02010609060101010101" pitchFamily="49" charset="-122"/>
                <a:ea typeface="楷体" panose="02010609060101010101" pitchFamily="49" charset="-122"/>
                <a:cs typeface="Ebrima" panose="02000000000000000000" pitchFamily="2" charset="0"/>
              </a:rPr>
              <a:t>个类别</a:t>
            </a:r>
            <a:endParaRPr lang="zh-CN" altLang="en-US" sz="1600" dirty="0">
              <a:latin typeface="楷体" panose="02010609060101010101" pitchFamily="49" charset="-122"/>
              <a:ea typeface="楷体" panose="02010609060101010101" pitchFamily="49" charset="-122"/>
              <a:cs typeface="Ebrima" panose="02000000000000000000" pitchFamily="2" charset="0"/>
            </a:endParaRPr>
          </a:p>
        </p:txBody>
      </p:sp>
      <p:grpSp>
        <p:nvGrpSpPr>
          <p:cNvPr id="2" name="组合 1"/>
          <p:cNvGrpSpPr/>
          <p:nvPr/>
        </p:nvGrpSpPr>
        <p:grpSpPr>
          <a:xfrm>
            <a:off x="0" y="54610"/>
            <a:ext cx="7272020" cy="1310005"/>
            <a:chOff x="0" y="2210540"/>
            <a:chExt cx="6729274" cy="1802167"/>
          </a:xfrm>
          <a:effectLst>
            <a:outerShdw blurRad="76200" dist="38100" dir="5400000" sx="101000" sy="101000" algn="ctr" rotWithShape="0">
              <a:srgbClr val="000000">
                <a:alpha val="40000"/>
              </a:srgbClr>
            </a:outerShdw>
          </a:effectLst>
        </p:grpSpPr>
        <p:sp>
          <p:nvSpPr>
            <p:cNvPr id="3" name="矩形 2"/>
            <p:cNvSpPr/>
            <p:nvPr/>
          </p:nvSpPr>
          <p:spPr>
            <a:xfrm>
              <a:off x="0" y="2210540"/>
              <a:ext cx="6400800" cy="1802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400800" y="2210540"/>
              <a:ext cx="328474" cy="1802167"/>
            </a:xfrm>
            <a:prstGeom prst="rect">
              <a:avLst/>
            </a:prstGeom>
            <a:solidFill>
              <a:srgbClr val="C4B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p:cNvSpPr txBox="1"/>
          <p:nvPr/>
        </p:nvSpPr>
        <p:spPr>
          <a:xfrm>
            <a:off x="372745" y="0"/>
            <a:ext cx="6397625" cy="1033780"/>
          </a:xfrm>
          <a:prstGeom prst="rect">
            <a:avLst/>
          </a:prstGeom>
          <a:noFill/>
        </p:spPr>
        <p:txBody>
          <a:bodyPr wrap="square" rtlCol="0">
            <a:noAutofit/>
          </a:bodyPr>
          <a:lstStyle/>
          <a:p>
            <a:pPr algn="ctr" defTabSz="796290">
              <a:lnSpc>
                <a:spcPct val="120000"/>
              </a:lnSpc>
              <a:spcBef>
                <a:spcPct val="20000"/>
              </a:spcBef>
              <a:defRPr/>
            </a:pPr>
            <a:r>
              <a:rPr lang="en-US" altLang="zh-CN" sz="6600" dirty="0">
                <a:solidFill>
                  <a:schemeClr val="tx1">
                    <a:lumMod val="75000"/>
                    <a:lumOff val="25000"/>
                  </a:schemeClr>
                </a:solidFill>
                <a:latin typeface="楷体" panose="02010609060101010101" pitchFamily="49" charset="-122"/>
                <a:ea typeface="楷体" panose="02010609060101010101" pitchFamily="49" charset="-122"/>
                <a:sym typeface="Arial" panose="020B0604020202020204" pitchFamily="34" charset="0"/>
              </a:rPr>
              <a:t>Cityscapes</a:t>
            </a:r>
            <a:endParaRPr lang="en-US" altLang="zh-CN" sz="6600" dirty="0">
              <a:solidFill>
                <a:schemeClr val="tx1">
                  <a:lumMod val="75000"/>
                  <a:lumOff val="25000"/>
                </a:schemeClr>
              </a:solidFill>
              <a:latin typeface="楷体" panose="02010609060101010101" pitchFamily="49" charset="-122"/>
              <a:ea typeface="楷体" panose="02010609060101010101" pitchFamily="49"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anim calcmode="lin" valueType="num">
                                      <p:cBhvr>
                                        <p:cTn id="8" dur="250" fill="hold"/>
                                        <p:tgtEl>
                                          <p:spTgt spid="7"/>
                                        </p:tgtEl>
                                        <p:attrNameLst>
                                          <p:attrName>ppt_x</p:attrName>
                                        </p:attrNameLst>
                                      </p:cBhvr>
                                      <p:tavLst>
                                        <p:tav tm="0">
                                          <p:val>
                                            <p:strVal val="#ppt_x"/>
                                          </p:val>
                                        </p:tav>
                                        <p:tav tm="100000">
                                          <p:val>
                                            <p:strVal val="#ppt_x"/>
                                          </p:val>
                                        </p:tav>
                                      </p:tavLst>
                                    </p:anim>
                                    <p:anim calcmode="lin" valueType="num">
                                      <p:cBhvr>
                                        <p:cTn id="9" dur="25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250"/>
                                        <p:tgtEl>
                                          <p:spTgt spid="8"/>
                                        </p:tgtEl>
                                      </p:cBhvr>
                                    </p:animEffect>
                                    <p:anim calcmode="lin" valueType="num">
                                      <p:cBhvr>
                                        <p:cTn id="14" dur="250" fill="hold"/>
                                        <p:tgtEl>
                                          <p:spTgt spid="8"/>
                                        </p:tgtEl>
                                        <p:attrNameLst>
                                          <p:attrName>ppt_x</p:attrName>
                                        </p:attrNameLst>
                                      </p:cBhvr>
                                      <p:tavLst>
                                        <p:tav tm="0">
                                          <p:val>
                                            <p:strVal val="#ppt_x"/>
                                          </p:val>
                                        </p:tav>
                                        <p:tav tm="100000">
                                          <p:val>
                                            <p:strVal val="#ppt_x"/>
                                          </p:val>
                                        </p:tav>
                                      </p:tavLst>
                                    </p:anim>
                                    <p:anim calcmode="lin" valueType="num">
                                      <p:cBhvr>
                                        <p:cTn id="15" dur="25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250"/>
                                        <p:tgtEl>
                                          <p:spTgt spid="9"/>
                                        </p:tgtEl>
                                      </p:cBhvr>
                                    </p:animEffect>
                                    <p:anim calcmode="lin" valueType="num">
                                      <p:cBhvr>
                                        <p:cTn id="20" dur="250" fill="hold"/>
                                        <p:tgtEl>
                                          <p:spTgt spid="9"/>
                                        </p:tgtEl>
                                        <p:attrNameLst>
                                          <p:attrName>ppt_x</p:attrName>
                                        </p:attrNameLst>
                                      </p:cBhvr>
                                      <p:tavLst>
                                        <p:tav tm="0">
                                          <p:val>
                                            <p:strVal val="#ppt_x"/>
                                          </p:val>
                                        </p:tav>
                                        <p:tav tm="100000">
                                          <p:val>
                                            <p:strVal val="#ppt_x"/>
                                          </p:val>
                                        </p:tav>
                                      </p:tavLst>
                                    </p:anim>
                                    <p:anim calcmode="lin" valueType="num">
                                      <p:cBhvr>
                                        <p:cTn id="21" dur="250" fill="hold"/>
                                        <p:tgtEl>
                                          <p:spTgt spid="9"/>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250"/>
                                        <p:tgtEl>
                                          <p:spTgt spid="10"/>
                                        </p:tgtEl>
                                      </p:cBhvr>
                                    </p:animEffect>
                                    <p:anim calcmode="lin" valueType="num">
                                      <p:cBhvr>
                                        <p:cTn id="26" dur="250" fill="hold"/>
                                        <p:tgtEl>
                                          <p:spTgt spid="10"/>
                                        </p:tgtEl>
                                        <p:attrNameLst>
                                          <p:attrName>ppt_x</p:attrName>
                                        </p:attrNameLst>
                                      </p:cBhvr>
                                      <p:tavLst>
                                        <p:tav tm="0">
                                          <p:val>
                                            <p:strVal val="#ppt_x"/>
                                          </p:val>
                                        </p:tav>
                                        <p:tav tm="100000">
                                          <p:val>
                                            <p:strVal val="#ppt_x"/>
                                          </p:val>
                                        </p:tav>
                                      </p:tavLst>
                                    </p:anim>
                                    <p:anim calcmode="lin" valueType="num">
                                      <p:cBhvr>
                                        <p:cTn id="27" dur="250" fill="hold"/>
                                        <p:tgtEl>
                                          <p:spTgt spid="10"/>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1000"/>
                                        <p:tgtEl>
                                          <p:spTgt spid="14"/>
                                        </p:tgtEl>
                                      </p:cBhvr>
                                    </p:animEffect>
                                    <p:anim calcmode="lin" valueType="num">
                                      <p:cBhvr>
                                        <p:cTn id="31" dur="1000" fill="hold"/>
                                        <p:tgtEl>
                                          <p:spTgt spid="14"/>
                                        </p:tgtEl>
                                        <p:attrNameLst>
                                          <p:attrName>ppt_x</p:attrName>
                                        </p:attrNameLst>
                                      </p:cBhvr>
                                      <p:tavLst>
                                        <p:tav tm="0">
                                          <p:val>
                                            <p:strVal val="#ppt_x"/>
                                          </p:val>
                                        </p:tav>
                                        <p:tav tm="100000">
                                          <p:val>
                                            <p:strVal val="#ppt_x"/>
                                          </p:val>
                                        </p:tav>
                                      </p:tavLst>
                                    </p:anim>
                                    <p:anim calcmode="lin" valueType="num">
                                      <p:cBhvr>
                                        <p:cTn id="3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9" grpId="0"/>
      <p:bldP spid="10"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内容占位符 5"/>
          <p:cNvPicPr>
            <a:picLocks noChangeAspect="1"/>
          </p:cNvPicPr>
          <p:nvPr>
            <p:ph idx="1"/>
          </p:nvPr>
        </p:nvPicPr>
        <p:blipFill>
          <a:blip r:embed="rId1"/>
          <a:stretch>
            <a:fillRect/>
          </a:stretch>
        </p:blipFill>
        <p:spPr>
          <a:xfrm>
            <a:off x="8890" y="2001520"/>
            <a:ext cx="12183110" cy="4137025"/>
          </a:xfrm>
          <a:prstGeom prst="rect">
            <a:avLst/>
          </a:prstGeom>
        </p:spPr>
      </p:pic>
      <p:grpSp>
        <p:nvGrpSpPr>
          <p:cNvPr id="4" name="组合 3"/>
          <p:cNvGrpSpPr/>
          <p:nvPr/>
        </p:nvGrpSpPr>
        <p:grpSpPr>
          <a:xfrm>
            <a:off x="1" y="-50"/>
            <a:ext cx="7954392" cy="1660125"/>
            <a:chOff x="0" y="2210540"/>
            <a:chExt cx="6729274" cy="1802167"/>
          </a:xfrm>
          <a:effectLst>
            <a:outerShdw blurRad="76200" dist="38100" dir="5400000" sx="101000" sy="101000" algn="ctr" rotWithShape="0">
              <a:srgbClr val="000000">
                <a:alpha val="40000"/>
              </a:srgbClr>
            </a:outerShdw>
          </a:effectLst>
        </p:grpSpPr>
        <p:sp>
          <p:nvSpPr>
            <p:cNvPr id="10" name="矩形 9"/>
            <p:cNvSpPr/>
            <p:nvPr/>
          </p:nvSpPr>
          <p:spPr>
            <a:xfrm>
              <a:off x="0" y="2210540"/>
              <a:ext cx="6400800" cy="1802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400800" y="2210540"/>
              <a:ext cx="328474" cy="1802167"/>
            </a:xfrm>
            <a:prstGeom prst="rect">
              <a:avLst/>
            </a:prstGeom>
            <a:solidFill>
              <a:srgbClr val="C4B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nvSpPr>
        <p:spPr>
          <a:xfrm>
            <a:off x="372561" y="276014"/>
            <a:ext cx="6998552" cy="1309370"/>
          </a:xfrm>
          <a:prstGeom prst="rect">
            <a:avLst/>
          </a:prstGeom>
          <a:noFill/>
        </p:spPr>
        <p:txBody>
          <a:bodyPr wrap="square" rtlCol="0">
            <a:spAutoFit/>
          </a:bodyPr>
          <a:lstStyle/>
          <a:p>
            <a:pPr algn="ctr" defTabSz="796290">
              <a:lnSpc>
                <a:spcPct val="120000"/>
              </a:lnSpc>
              <a:spcBef>
                <a:spcPct val="20000"/>
              </a:spcBef>
              <a:defRPr/>
            </a:pPr>
            <a:r>
              <a:rPr lang="en-US" altLang="zh-CN" sz="6600" dirty="0">
                <a:solidFill>
                  <a:schemeClr val="tx1">
                    <a:lumMod val="75000"/>
                    <a:lumOff val="25000"/>
                  </a:schemeClr>
                </a:solidFill>
                <a:latin typeface="楷体" panose="02010609060101010101" pitchFamily="49" charset="-122"/>
                <a:ea typeface="楷体" panose="02010609060101010101" pitchFamily="49" charset="-122"/>
                <a:sym typeface="Arial" panose="020B0604020202020204" pitchFamily="34" charset="0"/>
              </a:rPr>
              <a:t>Dataset</a:t>
            </a:r>
            <a:endParaRPr lang="zh-CN" altLang="en-US" sz="6600" dirty="0">
              <a:latin typeface="站酷小薇LOGO体" panose="02010600010101010101" pitchFamily="50" charset="-122"/>
              <a:ea typeface="站酷小薇LOGO体" panose="02010600010101010101" pitchFamily="5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330693"/>
            <a:ext cx="11736280" cy="6196614"/>
            <a:chOff x="0" y="2210540"/>
            <a:chExt cx="6729274" cy="1802167"/>
          </a:xfrm>
          <a:effectLst>
            <a:outerShdw blurRad="76200" dist="38100" dir="5400000" sx="101000" sy="101000" algn="ctr" rotWithShape="0">
              <a:srgbClr val="000000">
                <a:alpha val="40000"/>
              </a:srgbClr>
            </a:outerShdw>
          </a:effectLst>
        </p:grpSpPr>
        <p:sp>
          <p:nvSpPr>
            <p:cNvPr id="5" name="矩形 4"/>
            <p:cNvSpPr/>
            <p:nvPr/>
          </p:nvSpPr>
          <p:spPr>
            <a:xfrm>
              <a:off x="0" y="2210540"/>
              <a:ext cx="6400800" cy="1802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400800" y="2210540"/>
              <a:ext cx="328474" cy="1802167"/>
            </a:xfrm>
            <a:prstGeom prst="rect">
              <a:avLst/>
            </a:prstGeom>
            <a:solidFill>
              <a:srgbClr val="C4B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p:custDataLst>
              <p:tags r:id="rId1"/>
            </p:custDataLst>
          </p:nvPr>
        </p:nvSpPr>
        <p:spPr>
          <a:xfrm>
            <a:off x="2708899" y="1765908"/>
            <a:ext cx="6791547" cy="460375"/>
          </a:xfrm>
          <a:prstGeom prst="rect">
            <a:avLst/>
          </a:prstGeom>
        </p:spPr>
        <p:txBody>
          <a:bodyPr wrap="square">
            <a:spAutoFit/>
          </a:bodyPr>
          <a:lstStyle/>
          <a:p>
            <a:pPr algn="l">
              <a:lnSpc>
                <a:spcPct val="150000"/>
              </a:lnSpc>
            </a:pPr>
            <a:r>
              <a:rPr lang="en-US" altLang="zh-CN" sz="1600" dirty="0">
                <a:latin typeface="楷体" panose="02010609060101010101" pitchFamily="49" charset="-122"/>
                <a:ea typeface="楷体" panose="02010609060101010101" pitchFamily="49" charset="-122"/>
                <a:cs typeface="Ebrima" panose="02000000000000000000" pitchFamily="2" charset="0"/>
              </a:rPr>
              <a:t>2975 for train</a:t>
            </a:r>
            <a:r>
              <a:rPr lang="zh-CN" altLang="en-US" sz="1600" dirty="0">
                <a:latin typeface="楷体" panose="02010609060101010101" pitchFamily="49" charset="-122"/>
                <a:ea typeface="楷体" panose="02010609060101010101" pitchFamily="49" charset="-122"/>
                <a:cs typeface="Ebrima" panose="02000000000000000000" pitchFamily="2" charset="0"/>
              </a:rPr>
              <a:t>，</a:t>
            </a:r>
            <a:r>
              <a:rPr lang="en-US" altLang="zh-CN" sz="1600" dirty="0">
                <a:latin typeface="楷体" panose="02010609060101010101" pitchFamily="49" charset="-122"/>
                <a:ea typeface="楷体" panose="02010609060101010101" pitchFamily="49" charset="-122"/>
                <a:cs typeface="Ebrima" panose="02000000000000000000" pitchFamily="2" charset="0"/>
              </a:rPr>
              <a:t>500 for val,1525 for test</a:t>
            </a:r>
            <a:r>
              <a:rPr lang="zh-CN" altLang="en-US" sz="1600" dirty="0">
                <a:latin typeface="楷体" panose="02010609060101010101" pitchFamily="49" charset="-122"/>
                <a:ea typeface="楷体" panose="02010609060101010101" pitchFamily="49" charset="-122"/>
                <a:cs typeface="Ebrima" panose="02000000000000000000" pitchFamily="2" charset="0"/>
              </a:rPr>
              <a:t>，</a:t>
            </a:r>
            <a:r>
              <a:rPr lang="en-US" altLang="zh-CN" sz="1600" dirty="0">
                <a:latin typeface="楷体" panose="02010609060101010101" pitchFamily="49" charset="-122"/>
                <a:ea typeface="楷体" panose="02010609060101010101" pitchFamily="49" charset="-122"/>
                <a:cs typeface="Ebrima" panose="02000000000000000000" pitchFamily="2" charset="0"/>
              </a:rPr>
              <a:t> </a:t>
            </a:r>
            <a:r>
              <a:rPr lang="zh-CN" altLang="en-US" sz="1600" dirty="0">
                <a:latin typeface="楷体" panose="02010609060101010101" pitchFamily="49" charset="-122"/>
                <a:ea typeface="楷体" panose="02010609060101010101" pitchFamily="49" charset="-122"/>
                <a:cs typeface="Ebrima" panose="02000000000000000000" pitchFamily="2" charset="0"/>
              </a:rPr>
              <a:t>共有</a:t>
            </a:r>
            <a:r>
              <a:rPr lang="en-US" altLang="zh-CN" sz="1600" dirty="0">
                <a:latin typeface="楷体" panose="02010609060101010101" pitchFamily="49" charset="-122"/>
                <a:ea typeface="楷体" panose="02010609060101010101" pitchFamily="49" charset="-122"/>
                <a:cs typeface="Ebrima" panose="02000000000000000000" pitchFamily="2" charset="0"/>
              </a:rPr>
              <a:t>19</a:t>
            </a:r>
            <a:r>
              <a:rPr lang="zh-CN" altLang="en-US" sz="1600" dirty="0">
                <a:latin typeface="楷体" panose="02010609060101010101" pitchFamily="49" charset="-122"/>
                <a:ea typeface="楷体" panose="02010609060101010101" pitchFamily="49" charset="-122"/>
                <a:cs typeface="Ebrima" panose="02000000000000000000" pitchFamily="2" charset="0"/>
              </a:rPr>
              <a:t>个类别</a:t>
            </a:r>
            <a:endParaRPr lang="zh-CN" altLang="en-US" sz="1600" dirty="0">
              <a:latin typeface="楷体" panose="02010609060101010101" pitchFamily="49" charset="-122"/>
              <a:ea typeface="楷体" panose="02010609060101010101" pitchFamily="49" charset="-122"/>
              <a:cs typeface="Ebrima" panose="02000000000000000000" pitchFamily="2" charset="0"/>
            </a:endParaRPr>
          </a:p>
        </p:txBody>
      </p:sp>
      <p:grpSp>
        <p:nvGrpSpPr>
          <p:cNvPr id="2" name="组合 1"/>
          <p:cNvGrpSpPr/>
          <p:nvPr/>
        </p:nvGrpSpPr>
        <p:grpSpPr>
          <a:xfrm>
            <a:off x="0" y="54610"/>
            <a:ext cx="7272020" cy="1310005"/>
            <a:chOff x="0" y="2210540"/>
            <a:chExt cx="6729274" cy="1802167"/>
          </a:xfrm>
          <a:effectLst>
            <a:outerShdw blurRad="76200" dist="38100" dir="5400000" sx="101000" sy="101000" algn="ctr" rotWithShape="0">
              <a:srgbClr val="000000">
                <a:alpha val="40000"/>
              </a:srgbClr>
            </a:outerShdw>
          </a:effectLst>
        </p:grpSpPr>
        <p:sp>
          <p:nvSpPr>
            <p:cNvPr id="3" name="矩形 2"/>
            <p:cNvSpPr/>
            <p:nvPr/>
          </p:nvSpPr>
          <p:spPr>
            <a:xfrm>
              <a:off x="0" y="2210540"/>
              <a:ext cx="6400800" cy="1802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400800" y="2210540"/>
              <a:ext cx="328474" cy="1802167"/>
            </a:xfrm>
            <a:prstGeom prst="rect">
              <a:avLst/>
            </a:prstGeom>
            <a:solidFill>
              <a:srgbClr val="C4B0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p:cNvSpPr txBox="1"/>
          <p:nvPr/>
        </p:nvSpPr>
        <p:spPr>
          <a:xfrm>
            <a:off x="372745" y="0"/>
            <a:ext cx="6397625" cy="1033780"/>
          </a:xfrm>
          <a:prstGeom prst="rect">
            <a:avLst/>
          </a:prstGeom>
          <a:noFill/>
        </p:spPr>
        <p:txBody>
          <a:bodyPr wrap="square" rtlCol="0">
            <a:noAutofit/>
          </a:bodyPr>
          <a:lstStyle/>
          <a:p>
            <a:pPr algn="ctr" defTabSz="796290">
              <a:lnSpc>
                <a:spcPct val="120000"/>
              </a:lnSpc>
              <a:spcBef>
                <a:spcPct val="20000"/>
              </a:spcBef>
              <a:defRPr/>
            </a:pPr>
            <a:r>
              <a:rPr lang="en-US" altLang="zh-CN" sz="6600" dirty="0">
                <a:solidFill>
                  <a:schemeClr val="tx1">
                    <a:lumMod val="75000"/>
                    <a:lumOff val="25000"/>
                  </a:schemeClr>
                </a:solidFill>
                <a:latin typeface="楷体" panose="02010609060101010101" pitchFamily="49" charset="-122"/>
                <a:ea typeface="楷体" panose="02010609060101010101" pitchFamily="49" charset="-122"/>
                <a:sym typeface="Arial" panose="020B0604020202020204" pitchFamily="34" charset="0"/>
              </a:rPr>
              <a:t>Cityscapes</a:t>
            </a:r>
            <a:endParaRPr lang="en-US" altLang="zh-CN" sz="6600" dirty="0">
              <a:solidFill>
                <a:schemeClr val="tx1">
                  <a:lumMod val="75000"/>
                  <a:lumOff val="25000"/>
                </a:schemeClr>
              </a:solidFill>
              <a:latin typeface="楷体" panose="02010609060101010101" pitchFamily="49" charset="-122"/>
              <a:ea typeface="楷体" panose="02010609060101010101" pitchFamily="49" charset="-122"/>
              <a:sym typeface="Arial" panose="020B0604020202020204" pitchFamily="34" charset="0"/>
            </a:endParaRPr>
          </a:p>
        </p:txBody>
      </p:sp>
      <p:pic>
        <p:nvPicPr>
          <p:cNvPr id="11" name="图片 10"/>
          <p:cNvPicPr>
            <a:picLocks noChangeAspect="1"/>
          </p:cNvPicPr>
          <p:nvPr/>
        </p:nvPicPr>
        <p:blipFill>
          <a:blip r:embed="rId2"/>
          <a:stretch>
            <a:fillRect/>
          </a:stretch>
        </p:blipFill>
        <p:spPr>
          <a:xfrm>
            <a:off x="1231265" y="3070860"/>
            <a:ext cx="8817610" cy="1886585"/>
          </a:xfrm>
          <a:prstGeom prst="rect">
            <a:avLst/>
          </a:prstGeom>
        </p:spPr>
      </p:pic>
      <p:sp>
        <p:nvSpPr>
          <p:cNvPr id="12" name="文本框 11"/>
          <p:cNvSpPr txBox="1"/>
          <p:nvPr/>
        </p:nvSpPr>
        <p:spPr>
          <a:xfrm>
            <a:off x="372745" y="4957445"/>
            <a:ext cx="2056130" cy="368300"/>
          </a:xfrm>
          <a:prstGeom prst="rect">
            <a:avLst/>
          </a:prstGeom>
          <a:noFill/>
        </p:spPr>
        <p:txBody>
          <a:bodyPr wrap="square" rtlCol="0">
            <a:spAutoFit/>
          </a:bodyPr>
          <a:p>
            <a:r>
              <a:rPr lang="zh-CN" altLang="en-US"/>
              <a:t>标注的可视化图片</a:t>
            </a:r>
            <a:endParaRPr lang="zh-CN" altLang="en-US"/>
          </a:p>
        </p:txBody>
      </p:sp>
      <p:sp>
        <p:nvSpPr>
          <p:cNvPr id="15" name="文本框 14"/>
          <p:cNvSpPr txBox="1"/>
          <p:nvPr/>
        </p:nvSpPr>
        <p:spPr>
          <a:xfrm>
            <a:off x="2428875" y="3070860"/>
            <a:ext cx="1932305" cy="368300"/>
          </a:xfrm>
          <a:prstGeom prst="rect">
            <a:avLst/>
          </a:prstGeom>
          <a:noFill/>
        </p:spPr>
        <p:txBody>
          <a:bodyPr wrap="square" rtlCol="0">
            <a:spAutoFit/>
          </a:bodyPr>
          <a:p>
            <a:r>
              <a:rPr lang="zh-CN" altLang="en-US"/>
              <a:t>做实例分割训练</a:t>
            </a:r>
            <a:endParaRPr lang="zh-CN" altLang="en-US"/>
          </a:p>
        </p:txBody>
      </p:sp>
      <p:sp>
        <p:nvSpPr>
          <p:cNvPr id="16" name="文本框 15"/>
          <p:cNvSpPr txBox="1"/>
          <p:nvPr/>
        </p:nvSpPr>
        <p:spPr>
          <a:xfrm>
            <a:off x="4033520" y="4957445"/>
            <a:ext cx="1613535" cy="368300"/>
          </a:xfrm>
          <a:prstGeom prst="rect">
            <a:avLst/>
          </a:prstGeom>
          <a:noFill/>
        </p:spPr>
        <p:txBody>
          <a:bodyPr wrap="square" rtlCol="0">
            <a:spAutoFit/>
          </a:bodyPr>
          <a:p>
            <a:r>
              <a:rPr lang="zh-CN" altLang="en-US"/>
              <a:t>语义分割训练</a:t>
            </a:r>
            <a:endParaRPr lang="zh-CN" altLang="en-US"/>
          </a:p>
        </p:txBody>
      </p:sp>
      <p:sp>
        <p:nvSpPr>
          <p:cNvPr id="17" name="文本框 16"/>
          <p:cNvSpPr txBox="1"/>
          <p:nvPr/>
        </p:nvSpPr>
        <p:spPr>
          <a:xfrm>
            <a:off x="4953635" y="2702560"/>
            <a:ext cx="3612515" cy="368300"/>
          </a:xfrm>
          <a:prstGeom prst="rect">
            <a:avLst/>
          </a:prstGeom>
          <a:noFill/>
        </p:spPr>
        <p:txBody>
          <a:bodyPr wrap="square" rtlCol="0">
            <a:spAutoFit/>
          </a:bodyPr>
          <a:p>
            <a:r>
              <a:rPr lang="zh-CN" altLang="en-US"/>
              <a:t>每个多边形标注框上的点集坐标</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anim calcmode="lin" valueType="num">
                                      <p:cBhvr>
                                        <p:cTn id="8" dur="250" fill="hold"/>
                                        <p:tgtEl>
                                          <p:spTgt spid="10"/>
                                        </p:tgtEl>
                                        <p:attrNameLst>
                                          <p:attrName>ppt_x</p:attrName>
                                        </p:attrNameLst>
                                      </p:cBhvr>
                                      <p:tavLst>
                                        <p:tav tm="0">
                                          <p:val>
                                            <p:strVal val="#ppt_x"/>
                                          </p:val>
                                        </p:tav>
                                        <p:tav tm="100000">
                                          <p:val>
                                            <p:strVal val="#ppt_x"/>
                                          </p:val>
                                        </p:tav>
                                      </p:tavLst>
                                    </p:anim>
                                    <p:anim calcmode="lin" valueType="num">
                                      <p:cBhvr>
                                        <p:cTn id="9" dur="25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Lst>
  </p:timing>
</p:sld>
</file>

<file path=ppt/tags/tag1.xml><?xml version="1.0" encoding="utf-8"?>
<p:tagLst xmlns:p="http://schemas.openxmlformats.org/presentationml/2006/main">
  <p:tag name="KSO_WM_DIAGRAM_VIRTUALLY_FRAME" val="{&quot;height&quot;:289.5209448818898,&quot;left&quot;:99.06062992125985,&quot;top&quot;:169.80881889763774,&quot;width&quot;:800.7062992125982}"/>
</p:tagLst>
</file>

<file path=ppt/tags/tag10.xml><?xml version="1.0" encoding="utf-8"?>
<p:tagLst xmlns:p="http://schemas.openxmlformats.org/presentationml/2006/main">
  <p:tag name="KSO_WM_DIAGRAM_VIRTUALLY_FRAME" val="{&quot;height&quot;:289.5209448818898,&quot;left&quot;:99.06062992125985,&quot;top&quot;:169.80881889763774,&quot;width&quot;:800.7062992125982}"/>
</p:tagLst>
</file>

<file path=ppt/tags/tag11.xml><?xml version="1.0" encoding="utf-8"?>
<p:tagLst xmlns:p="http://schemas.openxmlformats.org/presentationml/2006/main">
  <p:tag name="KSO_WM_DIAGRAM_VIRTUALLY_FRAME" val="{&quot;height&quot;:289.5209448818898,&quot;left&quot;:99.06062992125985,&quot;top&quot;:169.80881889763774,&quot;width&quot;:800.7062992125982}"/>
</p:tagLst>
</file>

<file path=ppt/tags/tag12.xml><?xml version="1.0" encoding="utf-8"?>
<p:tagLst xmlns:p="http://schemas.openxmlformats.org/presentationml/2006/main">
  <p:tag name="KSO_WM_DIAGRAM_VIRTUALLY_FRAME" val="{&quot;height&quot;:289.5209448818898,&quot;left&quot;:99.06062992125985,&quot;top&quot;:169.80881889763774,&quot;width&quot;:800.7062992125982}"/>
</p:tagLst>
</file>

<file path=ppt/tags/tag13.xml><?xml version="1.0" encoding="utf-8"?>
<p:tagLst xmlns:p="http://schemas.openxmlformats.org/presentationml/2006/main">
  <p:tag name="KSO_WM_DIAGRAM_VIRTUALLY_FRAME" val="{&quot;height&quot;:289.5209448818898,&quot;left&quot;:99.06062992125985,&quot;top&quot;:169.80881889763774,&quot;width&quot;:800.7062992125982}"/>
</p:tagLst>
</file>

<file path=ppt/tags/tag14.xml><?xml version="1.0" encoding="utf-8"?>
<p:tagLst xmlns:p="http://schemas.openxmlformats.org/presentationml/2006/main">
  <p:tag name="KSO_WM_DIAGRAM_VIRTUALLY_FRAME" val="{&quot;height&quot;:289.5209448818898,&quot;left&quot;:99.06062992125985,&quot;top&quot;:169.80881889763774,&quot;width&quot;:800.7062992125982}"/>
</p:tagLst>
</file>

<file path=ppt/tags/tag15.xml><?xml version="1.0" encoding="utf-8"?>
<p:tagLst xmlns:p="http://schemas.openxmlformats.org/presentationml/2006/main">
  <p:tag name="KSO_WM_DIAGRAM_VIRTUALLY_FRAME" val="{&quot;height&quot;:289.5209448818898,&quot;left&quot;:99.06062992125985,&quot;top&quot;:169.80881889763774,&quot;width&quot;:800.7062992125982}"/>
</p:tagLst>
</file>

<file path=ppt/tags/tag16.xml><?xml version="1.0" encoding="utf-8"?>
<p:tagLst xmlns:p="http://schemas.openxmlformats.org/presentationml/2006/main">
  <p:tag name="KSO_WM_DIAGRAM_VIRTUALLY_FRAME" val="{&quot;height&quot;:289.5209448818898,&quot;left&quot;:99.06062992125985,&quot;top&quot;:169.80881889763774,&quot;width&quot;:800.7062992125982}"/>
</p:tagLst>
</file>

<file path=ppt/tags/tag17.xml><?xml version="1.0" encoding="utf-8"?>
<p:tagLst xmlns:p="http://schemas.openxmlformats.org/presentationml/2006/main">
  <p:tag name="KSO_WM_DIAGRAM_VIRTUALLY_FRAME" val="{&quot;height&quot;:308.2612598425197,&quot;left&quot;:426.15212598425194,&quot;top&quot;:119.99330708661417,&quot;width&quot;:425.47291338582664}"/>
</p:tagLst>
</file>

<file path=ppt/tags/tag18.xml><?xml version="1.0" encoding="utf-8"?>
<p:tagLst xmlns:p="http://schemas.openxmlformats.org/presentationml/2006/main">
  <p:tag name="KSO_WM_DIAGRAM_VIRTUALLY_FRAME" val="{&quot;height&quot;:308.2612598425197,&quot;left&quot;:426.15212598425194,&quot;top&quot;:119.99330708661417,&quot;width&quot;:425.47291338582664}"/>
</p:tagLst>
</file>

<file path=ppt/tags/tag19.xml><?xml version="1.0" encoding="utf-8"?>
<p:tagLst xmlns:p="http://schemas.openxmlformats.org/presentationml/2006/main">
  <p:tag name="KSO_WM_DIAGRAM_VIRTUALLY_FRAME" val="{&quot;height&quot;:308.2612598425197,&quot;left&quot;:426.15212598425194,&quot;top&quot;:119.99330708661417,&quot;width&quot;:425.47291338582664}"/>
</p:tagLst>
</file>

<file path=ppt/tags/tag2.xml><?xml version="1.0" encoding="utf-8"?>
<p:tagLst xmlns:p="http://schemas.openxmlformats.org/presentationml/2006/main">
  <p:tag name="KSO_WM_DIAGRAM_VIRTUALLY_FRAME" val="{&quot;height&quot;:289.5209448818898,&quot;left&quot;:99.06062992125985,&quot;top&quot;:169.80881889763774,&quot;width&quot;:800.7062992125982}"/>
</p:tagLst>
</file>

<file path=ppt/tags/tag20.xml><?xml version="1.0" encoding="utf-8"?>
<p:tagLst xmlns:p="http://schemas.openxmlformats.org/presentationml/2006/main">
  <p:tag name="KSO_WM_DIAGRAM_VIRTUALLY_FRAME" val="{&quot;height&quot;:308.2612598425197,&quot;left&quot;:426.15212598425194,&quot;top&quot;:119.99330708661417,&quot;width&quot;:425.47291338582664}"/>
</p:tagLst>
</file>

<file path=ppt/tags/tag21.xml><?xml version="1.0" encoding="utf-8"?>
<p:tagLst xmlns:p="http://schemas.openxmlformats.org/presentationml/2006/main">
  <p:tag name="KSO_WM_DIAGRAM_VIRTUALLY_FRAME" val="{&quot;height&quot;:308.2612598425197,&quot;left&quot;:426.15212598425194,&quot;top&quot;:119.99330708661417,&quot;width&quot;:425.47291338582664}"/>
</p:tagLst>
</file>

<file path=ppt/tags/tag22.xml><?xml version="1.0" encoding="utf-8"?>
<p:tagLst xmlns:p="http://schemas.openxmlformats.org/presentationml/2006/main">
  <p:tag name="KSO_WM_DIAGRAM_VIRTUALLY_FRAME" val="{&quot;height&quot;:308.2612598425197,&quot;left&quot;:426.15212598425194,&quot;top&quot;:119.99330708661417,&quot;width&quot;:425.47291338582664}"/>
</p:tagLst>
</file>

<file path=ppt/tags/tag23.xml><?xml version="1.0" encoding="utf-8"?>
<p:tagLst xmlns:p="http://schemas.openxmlformats.org/presentationml/2006/main">
  <p:tag name="KSO_WM_DIAGRAM_VIRTUALLY_FRAME" val="{&quot;height&quot;:273.73826771653546,&quot;left&quot;:171.1676377952756,&quot;top&quot;:163.6596062992126,&quot;width&quot;:600.4144094488189}"/>
</p:tagLst>
</file>

<file path=ppt/tags/tag24.xml><?xml version="1.0" encoding="utf-8"?>
<p:tagLst xmlns:p="http://schemas.openxmlformats.org/presentationml/2006/main">
  <p:tag name="KSO_WM_DIAGRAM_VIRTUALLY_FRAME" val="{&quot;height&quot;:273.73826771653546,&quot;left&quot;:171.1676377952756,&quot;top&quot;:163.6596062992126,&quot;width&quot;:600.4144094488189}"/>
</p:tagLst>
</file>

<file path=ppt/tags/tag25.xml><?xml version="1.0" encoding="utf-8"?>
<p:tagLst xmlns:p="http://schemas.openxmlformats.org/presentationml/2006/main">
  <p:tag name="KSO_WM_DIAGRAM_VIRTUALLY_FRAME" val="{&quot;height&quot;:273.73826771653546,&quot;left&quot;:171.1676377952756,&quot;top&quot;:163.6596062992126,&quot;width&quot;:600.4144094488189}"/>
</p:tagLst>
</file>

<file path=ppt/tags/tag26.xml><?xml version="1.0" encoding="utf-8"?>
<p:tagLst xmlns:p="http://schemas.openxmlformats.org/presentationml/2006/main">
  <p:tag name="KSO_WM_DIAGRAM_VIRTUALLY_FRAME" val="{&quot;height&quot;:273.73826771653546,&quot;left&quot;:171.1676377952756,&quot;top&quot;:163.6596062992126,&quot;width&quot;:600.4144094488189}"/>
</p:tagLst>
</file>

<file path=ppt/tags/tag27.xml><?xml version="1.0" encoding="utf-8"?>
<p:tagLst xmlns:p="http://schemas.openxmlformats.org/presentationml/2006/main">
  <p:tag name="KSO_WM_DIAGRAM_VIRTUALLY_FRAME" val="{&quot;height&quot;:273.73826771653546,&quot;left&quot;:171.1676377952756,&quot;top&quot;:163.6596062992126,&quot;width&quot;:600.4144094488189}"/>
</p:tagLst>
</file>

<file path=ppt/tags/tag28.xml><?xml version="1.0" encoding="utf-8"?>
<p:tagLst xmlns:p="http://schemas.openxmlformats.org/presentationml/2006/main">
  <p:tag name="KSO_WM_DIAGRAM_VIRTUALLY_FRAME" val="{&quot;height&quot;:273.73826771653546,&quot;left&quot;:171.1676377952756,&quot;top&quot;:163.6596062992126,&quot;width&quot;:600.4144094488189}"/>
</p:tagLst>
</file>

<file path=ppt/tags/tag29.xml><?xml version="1.0" encoding="utf-8"?>
<p:tagLst xmlns:p="http://schemas.openxmlformats.org/presentationml/2006/main">
  <p:tag name="KSO_WM_DIAGRAM_VIRTUALLY_FRAME" val="{&quot;height&quot;:273.73826771653546,&quot;left&quot;:171.1676377952756,&quot;top&quot;:163.6596062992126,&quot;width&quot;:600.4144094488189}"/>
</p:tagLst>
</file>

<file path=ppt/tags/tag3.xml><?xml version="1.0" encoding="utf-8"?>
<p:tagLst xmlns:p="http://schemas.openxmlformats.org/presentationml/2006/main">
  <p:tag name="KSO_WM_DIAGRAM_VIRTUALLY_FRAME" val="{&quot;height&quot;:289.5209448818898,&quot;left&quot;:99.06062992125985,&quot;top&quot;:169.80881889763774,&quot;width&quot;:800.7062992125982}"/>
</p:tagLst>
</file>

<file path=ppt/tags/tag30.xml><?xml version="1.0" encoding="utf-8"?>
<p:tagLst xmlns:p="http://schemas.openxmlformats.org/presentationml/2006/main">
  <p:tag name="KSO_WM_DIAGRAM_VIRTUALLY_FRAME" val="{&quot;height&quot;:273.73826771653546,&quot;left&quot;:171.1676377952756,&quot;top&quot;:163.6596062992126,&quot;width&quot;:600.4144094488189}"/>
</p:tagLst>
</file>

<file path=ppt/tags/tag31.xml><?xml version="1.0" encoding="utf-8"?>
<p:tagLst xmlns:p="http://schemas.openxmlformats.org/presentationml/2006/main">
  <p:tag name="KSO_WM_DIAGRAM_VIRTUALLY_FRAME" val="{&quot;height&quot;:273.73826771653546,&quot;left&quot;:171.1676377952756,&quot;top&quot;:163.6596062992126,&quot;width&quot;:600.4144094488189}"/>
</p:tagLst>
</file>

<file path=ppt/tags/tag32.xml><?xml version="1.0" encoding="utf-8"?>
<p:tagLst xmlns:p="http://schemas.openxmlformats.org/presentationml/2006/main">
  <p:tag name="KSO_WM_DIAGRAM_VIRTUALLY_FRAME" val="{&quot;height&quot;:273.73826771653546,&quot;left&quot;:171.1676377952756,&quot;top&quot;:163.6596062992126,&quot;width&quot;:600.4144094488189}"/>
</p:tagLst>
</file>

<file path=ppt/tags/tag33.xml><?xml version="1.0" encoding="utf-8"?>
<p:tagLst xmlns:p="http://schemas.openxmlformats.org/presentationml/2006/main">
  <p:tag name="KSO_WM_DIAGRAM_VIRTUALLY_FRAME" val="{&quot;height&quot;:273.73826771653546,&quot;left&quot;:171.1676377952756,&quot;top&quot;:163.6596062992126,&quot;width&quot;:600.4144094488189}"/>
</p:tagLst>
</file>

<file path=ppt/tags/tag34.xml><?xml version="1.0" encoding="utf-8"?>
<p:tagLst xmlns:p="http://schemas.openxmlformats.org/presentationml/2006/main">
  <p:tag name="KSO_WM_DIAGRAM_VIRTUALLY_FRAME" val="{&quot;height&quot;:362.1,&quot;left&quot;:65.1,&quot;top&quot;:124.3,&quot;width&quot;:828.95}"/>
</p:tagLst>
</file>

<file path=ppt/tags/tag35.xml><?xml version="1.0" encoding="utf-8"?>
<p:tagLst xmlns:p="http://schemas.openxmlformats.org/presentationml/2006/main">
  <p:tag name="KSO_WM_DIAGRAM_VIRTUALLY_FRAME" val="{&quot;height&quot;:362.1,&quot;left&quot;:65.1,&quot;top&quot;:124.3,&quot;width&quot;:828.95}"/>
</p:tagLst>
</file>

<file path=ppt/tags/tag36.xml><?xml version="1.0" encoding="utf-8"?>
<p:tagLst xmlns:p="http://schemas.openxmlformats.org/presentationml/2006/main">
  <p:tag name="KSO_WM_DIAGRAM_VIRTUALLY_FRAME" val="{&quot;height&quot;:362.1,&quot;left&quot;:65.1,&quot;top&quot;:124.3,&quot;width&quot;:828.95}"/>
</p:tagLst>
</file>

<file path=ppt/tags/tag37.xml><?xml version="1.0" encoding="utf-8"?>
<p:tagLst xmlns:p="http://schemas.openxmlformats.org/presentationml/2006/main">
  <p:tag name="KSO_WM_DIAGRAM_VIRTUALLY_FRAME" val="{&quot;height&quot;:362.1,&quot;left&quot;:65.1,&quot;top&quot;:124.3,&quot;width&quot;:828.95}"/>
</p:tagLst>
</file>

<file path=ppt/tags/tag38.xml><?xml version="1.0" encoding="utf-8"?>
<p:tagLst xmlns:p="http://schemas.openxmlformats.org/presentationml/2006/main">
  <p:tag name="KSO_WM_DIAGRAM_VIRTUALLY_FRAME" val="{&quot;height&quot;:362.1,&quot;left&quot;:65.1,&quot;top&quot;:124.3,&quot;width&quot;:828.95}"/>
</p:tagLst>
</file>

<file path=ppt/tags/tag39.xml><?xml version="1.0" encoding="utf-8"?>
<p:tagLst xmlns:p="http://schemas.openxmlformats.org/presentationml/2006/main">
  <p:tag name="KSO_WM_DIAGRAM_VIRTUALLY_FRAME" val="{&quot;height&quot;:362.1,&quot;left&quot;:65.1,&quot;top&quot;:124.3,&quot;width&quot;:828.95}"/>
</p:tagLst>
</file>

<file path=ppt/tags/tag4.xml><?xml version="1.0" encoding="utf-8"?>
<p:tagLst xmlns:p="http://schemas.openxmlformats.org/presentationml/2006/main">
  <p:tag name="KSO_WM_DIAGRAM_VIRTUALLY_FRAME" val="{&quot;height&quot;:289.5209448818898,&quot;left&quot;:99.06062992125985,&quot;top&quot;:169.80881889763774,&quot;width&quot;:800.7062992125982}"/>
</p:tagLst>
</file>

<file path=ppt/tags/tag40.xml><?xml version="1.0" encoding="utf-8"?>
<p:tagLst xmlns:p="http://schemas.openxmlformats.org/presentationml/2006/main">
  <p:tag name="resource_record_key" val="{&quot;13&quot;:[4532414]}"/>
</p:tagLst>
</file>

<file path=ppt/tags/tag5.xml><?xml version="1.0" encoding="utf-8"?>
<p:tagLst xmlns:p="http://schemas.openxmlformats.org/presentationml/2006/main">
  <p:tag name="KSO_WM_DIAGRAM_VIRTUALLY_FRAME" val="{&quot;height&quot;:289.5209448818898,&quot;left&quot;:99.06062992125985,&quot;top&quot;:169.80881889763774,&quot;width&quot;:800.7062992125982}"/>
</p:tagLst>
</file>

<file path=ppt/tags/tag6.xml><?xml version="1.0" encoding="utf-8"?>
<p:tagLst xmlns:p="http://schemas.openxmlformats.org/presentationml/2006/main">
  <p:tag name="KSO_WM_DIAGRAM_VIRTUALLY_FRAME" val="{&quot;height&quot;:289.5209448818898,&quot;left&quot;:99.06062992125985,&quot;top&quot;:169.80881889763774,&quot;width&quot;:800.7062992125982}"/>
</p:tagLst>
</file>

<file path=ppt/tags/tag7.xml><?xml version="1.0" encoding="utf-8"?>
<p:tagLst xmlns:p="http://schemas.openxmlformats.org/presentationml/2006/main">
  <p:tag name="KSO_WM_DIAGRAM_VIRTUALLY_FRAME" val="{&quot;height&quot;:289.5209448818898,&quot;left&quot;:99.06062992125985,&quot;top&quot;:169.80881889763774,&quot;width&quot;:800.7062992125982}"/>
</p:tagLst>
</file>

<file path=ppt/tags/tag8.xml><?xml version="1.0" encoding="utf-8"?>
<p:tagLst xmlns:p="http://schemas.openxmlformats.org/presentationml/2006/main">
  <p:tag name="KSO_WM_DIAGRAM_VIRTUALLY_FRAME" val="{&quot;height&quot;:289.5209448818898,&quot;left&quot;:99.06062992125985,&quot;top&quot;:169.80881889763774,&quot;width&quot;:800.7062992125982}"/>
</p:tagLst>
</file>

<file path=ppt/tags/tag9.xml><?xml version="1.0" encoding="utf-8"?>
<p:tagLst xmlns:p="http://schemas.openxmlformats.org/presentationml/2006/main">
  <p:tag name="KSO_WM_DIAGRAM_VIRTUALLY_FRAME" val="{&quot;height&quot;:289.5209448818898,&quot;left&quot;:99.06062992125985,&quot;top&quot;:169.80881889763774,&quot;width&quot;:800.706299212598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4778</Words>
  <Application>WPS 演示</Application>
  <PresentationFormat>宽屏</PresentationFormat>
  <Paragraphs>183</Paragraphs>
  <Slides>34</Slides>
  <Notes>0</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1</vt:i4>
      </vt:variant>
      <vt:variant>
        <vt:lpstr>幻灯片标题</vt:lpstr>
      </vt:variant>
      <vt:variant>
        <vt:i4>34</vt:i4>
      </vt:variant>
    </vt:vector>
  </HeadingPairs>
  <TitlesOfParts>
    <vt:vector size="52" baseType="lpstr">
      <vt:lpstr>Arial</vt:lpstr>
      <vt:lpstr>宋体</vt:lpstr>
      <vt:lpstr>Wingdings</vt:lpstr>
      <vt:lpstr>华文中宋</vt:lpstr>
      <vt:lpstr>站酷小薇LOGO体</vt:lpstr>
      <vt:lpstr>League Gothic Regular</vt:lpstr>
      <vt:lpstr>楷体</vt:lpstr>
      <vt:lpstr>FontAwesome</vt:lpstr>
      <vt:lpstr>Ebrima</vt:lpstr>
      <vt:lpstr>Castellar</vt:lpstr>
      <vt:lpstr>微软雅黑</vt:lpstr>
      <vt:lpstr>等线</vt:lpstr>
      <vt:lpstr>Arial Unicode MS</vt:lpstr>
      <vt:lpstr>等线 Light</vt:lpstr>
      <vt:lpstr>Calibri</vt:lpstr>
      <vt:lpstr>Segoe Print</vt:lpstr>
      <vt:lpstr>Office 主题​​</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Residual network              Bottleneck</vt:lpstr>
      <vt:lpstr>Why use Residual network </vt:lpstr>
      <vt:lpstr>ResNet50</vt:lpstr>
      <vt:lpstr>Structure Setting</vt:lpstr>
      <vt:lpstr>preparation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Jane毛</cp:lastModifiedBy>
  <cp:revision>35</cp:revision>
  <dcterms:created xsi:type="dcterms:W3CDTF">2025-01-10T13:28:00Z</dcterms:created>
  <dcterms:modified xsi:type="dcterms:W3CDTF">2025-01-11T02:56:38Z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2052-12.1.0.19302</vt:lpwstr>
  </property>
  <property fmtid="{D5CDD505-2E9C-101B-9397-08002B2CF9AE}" pid="3" name="KSOTemplateUUID">
    <vt:lpwstr>v1.0_mb_4XFNepte24ku0LDExDqrtA==</vt:lpwstr>
  </property>
  <property fmtid="{D5CDD505-2E9C-101B-9397-08002B2CF9AE}" pid="4" name="ICV">
    <vt:lpwstr>5171DB5FA2F046BC8CF0A2E58D2C4E27_13</vt:lpwstr>
  </property>
</Properties>
</file>